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bin" ContentType="application/vnd.openxmlformats-officedocument.presentationml.printerSettings"/>
  <Override PartName="/ppt/slides/slide14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07" r:id="rId2"/>
    <p:sldId id="1021" r:id="rId3"/>
    <p:sldId id="1154" r:id="rId4"/>
    <p:sldId id="1176" r:id="rId5"/>
    <p:sldId id="1228" r:id="rId6"/>
    <p:sldId id="1216" r:id="rId7"/>
    <p:sldId id="1217" r:id="rId8"/>
    <p:sldId id="1218" r:id="rId9"/>
    <p:sldId id="1229" r:id="rId10"/>
    <p:sldId id="1219" r:id="rId11"/>
    <p:sldId id="1220" r:id="rId12"/>
    <p:sldId id="1221" r:id="rId13"/>
    <p:sldId id="1280" r:id="rId14"/>
    <p:sldId id="1223" r:id="rId15"/>
    <p:sldId id="1224" r:id="rId16"/>
    <p:sldId id="1265" r:id="rId17"/>
    <p:sldId id="1276" r:id="rId18"/>
    <p:sldId id="1275" r:id="rId19"/>
    <p:sldId id="1273" r:id="rId20"/>
    <p:sldId id="1274" r:id="rId21"/>
    <p:sldId id="1272" r:id="rId22"/>
    <p:sldId id="1271" r:id="rId23"/>
    <p:sldId id="1270" r:id="rId24"/>
    <p:sldId id="1277" r:id="rId25"/>
    <p:sldId id="1269" r:id="rId26"/>
    <p:sldId id="1278" r:id="rId27"/>
    <p:sldId id="1268" r:id="rId28"/>
    <p:sldId id="1267" r:id="rId29"/>
    <p:sldId id="1266" r:id="rId30"/>
    <p:sldId id="1255" r:id="rId31"/>
    <p:sldId id="1264" r:id="rId32"/>
    <p:sldId id="1263" r:id="rId33"/>
    <p:sldId id="1261" r:id="rId34"/>
    <p:sldId id="1262" r:id="rId35"/>
    <p:sldId id="1259" r:id="rId36"/>
    <p:sldId id="1258" r:id="rId37"/>
    <p:sldId id="1257" r:id="rId38"/>
    <p:sldId id="1225" r:id="rId39"/>
    <p:sldId id="1226" r:id="rId40"/>
    <p:sldId id="1199" r:id="rId41"/>
    <p:sldId id="1201" r:id="rId42"/>
    <p:sldId id="1214" r:id="rId43"/>
    <p:sldId id="1279" r:id="rId44"/>
    <p:sldId id="1281" r:id="rId45"/>
    <p:sldId id="1207" r:id="rId46"/>
    <p:sldId id="1213" r:id="rId47"/>
    <p:sldId id="1227" r:id="rId48"/>
    <p:sldId id="1152" r:id="rId49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<p14:section name="Default Section" id="{96856CA3-6A16-024C-A634-0321E3741FC5}">
          <p14:sldIdLst>
            <p14:sldId id="307"/>
          </p14:sldIdLst>
        </p14:section>
        <p14:section name="Introductions" id="{494EE418-8D03-884D-9293-1B0BD909F188}">
          <p14:sldIdLst>
            <p14:sldId id="1021"/>
            <p14:sldId id="1154"/>
            <p14:sldId id="1176"/>
            <p14:sldId id="1210"/>
            <p14:sldId id="1211"/>
            <p14:sldId id="1185"/>
            <p14:sldId id="1178"/>
            <p14:sldId id="1180"/>
            <p14:sldId id="1212"/>
            <p14:sldId id="1177"/>
            <p14:sldId id="1208"/>
            <p14:sldId id="1182"/>
            <p14:sldId id="1215"/>
          </p14:sldIdLst>
        </p14:section>
        <p14:section name="Results" id="{0E9A0B15-EF28-4221-9021-B6DB226FFB6E}">
          <p14:sldIdLst>
            <p14:sldId id="1199"/>
            <p14:sldId id="1201"/>
            <p14:sldId id="1202"/>
            <p14:sldId id="1203"/>
            <p14:sldId id="1204"/>
            <p14:sldId id="1214"/>
            <p14:sldId id="1207"/>
            <p14:sldId id="1213"/>
          </p14:sldIdLst>
        </p14:section>
        <p14:section name="Questions" id="{7710F778-6EC4-4E18-8105-4B44D40B0512}">
          <p14:sldIdLst>
            <p14:sldId id="1152"/>
            <p14:sldId id="1186"/>
            <p14:sldId id="1179"/>
            <p14:sldId id="1184"/>
            <p14:sldId id="1187"/>
            <p14:sldId id="1200"/>
            <p14:sldId id="1216"/>
            <p14:sldId id="1205"/>
          </p14:sldIdLst>
        </p14:section>
      </p14:sectionLst>
    </p:ex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9900"/>
    <a:srgbClr val="FFCC00"/>
    <a:srgbClr val="EF5F5F"/>
    <a:srgbClr val="062958"/>
    <a:srgbClr val="FFCC99"/>
    <a:srgbClr val="D45950"/>
    <a:srgbClr val="FF7C80"/>
    <a:srgbClr val="000082"/>
    <a:srgbClr val="062E58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000" autoAdjust="0"/>
    <p:restoredTop sz="87329" autoAdjust="0"/>
  </p:normalViewPr>
  <p:slideViewPr>
    <p:cSldViewPr snapToGrid="0">
      <p:cViewPr>
        <p:scale>
          <a:sx n="120" d="100"/>
          <a:sy n="120" d="100"/>
        </p:scale>
        <p:origin x="-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1912"/>
    </p:cViewPr>
  </p:sorterViewPr>
  <p:notesViewPr>
    <p:cSldViewPr snapToGrid="0">
      <p:cViewPr>
        <p:scale>
          <a:sx n="1" d="2"/>
          <a:sy n="1" d="2"/>
        </p:scale>
        <p:origin x="864" y="414"/>
      </p:cViewPr>
      <p:guideLst>
        <p:guide orient="horz" pos="2304"/>
        <p:guide pos="30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E8FB5F-E7AB-4BA0-A6C1-C4CE60F54423}" type="datetimeFigureOut">
              <a:rPr lang="en-US" smtClean="0"/>
              <a:pPr/>
              <a:t>6/20/18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D444D-285E-4E75-BF9B-6D3E847ED8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3881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B8EC05-3D9B-431F-86FE-1307797B1786}" type="datetimeFigureOut">
              <a:rPr lang="en-US" smtClean="0"/>
              <a:pPr/>
              <a:t>6/20/18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78AD40-17FD-4B63-B1F1-12D759FB84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2729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673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2846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Cloud computing is a model for enabling ubiquitous, convenient, on-demand network access to a shared pool of configurable computing resources (e.g., networks, servers, storage, applications, and services) that can be rapidly provisioned and released with minimal management effort or service provider interaction.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042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Cloud computing is a model for enabling ubiquitous, convenient, on-demand network access to a shared pool of configurable computing resources (e.g., networks, servers, storage, applications, and services) that can be rapidly provisioned and released with minimal management effort or service provider interaction.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339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Cloud computing is a model for enabling ubiquitous, convenient, on-demand network access to a shared pool of configurable computing resources (e.g., networks, servers, storage, applications, and services) that can be rapidly provisioned and released with minimal management effort or service provider interaction.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339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340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Wenlu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Kiryong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Junjue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Wang, Brandon Amos,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Zhuo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Chen,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Padmanabhan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Pillai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Mahadev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Satyanarayanan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2016. Quantifying the impact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edge computing on mobile applications. In Proceedings of the 7th ACM SIGOPS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Asia-Pacific Workshop on Systems. ACM, 5.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9EBDE-A008-465D-9E8E-04A1057B6B7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489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153400" cy="2362200"/>
          </a:xfr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lang="en-US" sz="5400" dirty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81200" y="3124200"/>
            <a:ext cx="6705600" cy="32004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435592" y="3200400"/>
            <a:ext cx="1371600" cy="2209800"/>
          </a:xfrm>
          <a:prstGeom prst="roundRect">
            <a:avLst/>
          </a:prstGeom>
          <a:solidFill>
            <a:schemeClr val="bg1"/>
          </a:solidFill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9017" y="-7144"/>
            <a:ext cx="9180548" cy="1150144"/>
            <a:chOff x="-19017" y="-7144"/>
            <a:chExt cx="9180548" cy="1041401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-9525" y="-7144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2000">
                  <a:srgbClr val="062958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381500" y="-7144"/>
              <a:ext cx="4762500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62958"/>
                </a:gs>
                <a:gs pos="7100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" name="Group 1"/>
            <p:cNvGrpSpPr/>
            <p:nvPr/>
          </p:nvGrpSpPr>
          <p:grpSpPr>
            <a:xfrm>
              <a:off x="-19017" y="202408"/>
              <a:ext cx="9180548" cy="649224"/>
              <a:chOff x="-19045" y="216551"/>
              <a:chExt cx="9180548" cy="649224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 rot="21435692">
                <a:off x="-19045" y="216551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</p:grpSp>
      </p:grpSp>
      <p:pic>
        <p:nvPicPr>
          <p:cNvPr id="1026" name="Picture 2" descr="https://upload.wikimedia.org/wikipedia/en/thumb/0/04/Utoronto_coa.svg/480px-Utoronto_coa.svg.pn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BABA6BF-1D38-4303-84F4-8D7D4A2DB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3162" y="3337070"/>
            <a:ext cx="1936459" cy="193645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FCF187A-5B2A-44B0-80A7-93C9F64B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CloudPath: A Multi-Tier Cloud Computing Framework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25E2A6F-9A53-4C73-AC9E-D911C901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67DAC11-AC8E-4B32-8D3A-926E8FEA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62958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62958"/>
              </a:gs>
              <a:gs pos="80000">
                <a:schemeClr val="bg2">
                  <a:lumMod val="20000"/>
                  <a:lumOff val="8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CloudPath: A Multi-Tier Cloud Computing Framework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University of Toronto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 userDrawn="1">
            <p:ph type="sldNum" sz="quarter" idx="11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613A740-7197-43CF-9DBC-36C6A33F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425CF81-762A-406A-BCFF-7C9A7F29619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CloudPath: A Multi-Tier Cloud Computing Framework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612561E-296E-4951-8458-93C1817ECC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University of Toronto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992855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ACD45A6-1805-4EF0-902D-1CBAFE9C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CloudPath: A Multi-Tier Cloud Computing Framework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DF75F87-3F12-432E-97D5-A375AC04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Toronto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C61D271-300D-45AE-A37E-5907C5DA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62958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62958"/>
              </a:gs>
              <a:gs pos="80000">
                <a:schemeClr val="bg2">
                  <a:lumMod val="20000"/>
                  <a:lumOff val="8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323593F-92DD-4D5C-B20A-72C981E88CA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CloudPath: A Multi-Tier Cloud Computing Framework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D15E53A-9CA6-4AED-A3E8-4B8AC96C6A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University of Toronto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11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1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1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4191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CloudPath: A Multi-Tier Cloud Computing Framework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University of Toronto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2200" kern="1200">
          <a:solidFill>
            <a:schemeClr val="tx2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70858" y="1545772"/>
            <a:ext cx="8153400" cy="990600"/>
          </a:xfrm>
        </p:spPr>
        <p:txBody>
          <a:bodyPr/>
          <a:lstStyle/>
          <a:p>
            <a:pPr algn="ctr"/>
            <a:r>
              <a:rPr lang="en-CA" sz="4000" dirty="0" err="1">
                <a:solidFill>
                  <a:srgbClr val="00204E"/>
                </a:solidFill>
              </a:rPr>
              <a:t>CloudPath</a:t>
            </a:r>
            <a:r>
              <a:rPr lang="en-CA" sz="4000" dirty="0">
                <a:solidFill>
                  <a:srgbClr val="00204E"/>
                </a:solidFill>
              </a:rPr>
              <a:t>: A Multi-Tier Cloud Computing Framework</a:t>
            </a:r>
            <a:endParaRPr lang="en-US" dirty="0">
              <a:solidFill>
                <a:srgbClr val="00008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81200" y="3200400"/>
            <a:ext cx="6705600" cy="3124200"/>
          </a:xfrm>
        </p:spPr>
        <p:txBody>
          <a:bodyPr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 err="1">
                <a:solidFill>
                  <a:schemeClr val="tx2"/>
                </a:solidFill>
              </a:rPr>
              <a:t>Seyed</a:t>
            </a:r>
            <a:r>
              <a:rPr lang="en-US" b="1" dirty="0">
                <a:solidFill>
                  <a:schemeClr val="tx2"/>
                </a:solidFill>
              </a:rPr>
              <a:t> Hossein Mortazavi, Mohammad </a:t>
            </a:r>
            <a:r>
              <a:rPr lang="en-US" b="1" dirty="0" err="1">
                <a:solidFill>
                  <a:schemeClr val="tx2"/>
                </a:solidFill>
              </a:rPr>
              <a:t>Salehe</a:t>
            </a:r>
            <a:r>
              <a:rPr lang="en-US" b="1" dirty="0">
                <a:solidFill>
                  <a:schemeClr val="tx2"/>
                </a:solidFill>
              </a:rPr>
              <a:t>, Carolina S. Gomes, </a:t>
            </a:r>
            <a:r>
              <a:rPr lang="en-US" b="1" dirty="0" err="1">
                <a:solidFill>
                  <a:schemeClr val="tx2"/>
                </a:solidFill>
              </a:rPr>
              <a:t>Eyal</a:t>
            </a:r>
            <a:r>
              <a:rPr lang="en-US" b="1" dirty="0">
                <a:solidFill>
                  <a:schemeClr val="tx2"/>
                </a:solidFill>
              </a:rPr>
              <a:t> de Lara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en-CA" dirty="0" smtClean="0"/>
              <a:t>Approach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lIns="82945" tIns="41473" rIns="82945" bIns="41473"/>
          <a:lstStyle/>
          <a:p>
            <a:r>
              <a:rPr lang="en-CA" sz="2500" dirty="0" smtClean="0"/>
              <a:t>Provide a distributed storage system</a:t>
            </a:r>
          </a:p>
          <a:p>
            <a:r>
              <a:rPr lang="en-CA" sz="2500" dirty="0" smtClean="0"/>
              <a:t>Provide a common runtime on all cloud nodes</a:t>
            </a:r>
          </a:p>
          <a:p>
            <a:r>
              <a:rPr lang="en-CA" sz="2500" dirty="0" smtClean="0"/>
              <a:t>Write server as a collection of short stateless event handlers  </a:t>
            </a:r>
          </a:p>
          <a:p>
            <a:r>
              <a:rPr lang="en-CA" sz="2500" dirty="0" smtClean="0"/>
              <a:t>Label event handlers with performance requirements</a:t>
            </a:r>
          </a:p>
          <a:p>
            <a:r>
              <a:rPr lang="en-CA" sz="2500" dirty="0" smtClean="0"/>
              <a:t>Replicate application code and data on-demand</a:t>
            </a:r>
          </a:p>
          <a:p>
            <a:endParaRPr lang="en-CA" sz="2500" dirty="0" smtClean="0"/>
          </a:p>
          <a:p>
            <a:endParaRPr lang="en-CA" sz="2500" dirty="0"/>
          </a:p>
        </p:txBody>
      </p:sp>
      <p:pic>
        <p:nvPicPr>
          <p:cNvPr id="4" name="Picture 3" descr="rest-crud.png"/>
          <p:cNvPicPr>
            <a:picLocks noChangeAspect="1"/>
          </p:cNvPicPr>
          <p:nvPr/>
        </p:nvPicPr>
        <p:blipFill>
          <a:blip r:embed="rId2"/>
          <a:srcRect l="10829" r="13811"/>
          <a:stretch>
            <a:fillRect/>
          </a:stretch>
        </p:blipFill>
        <p:spPr>
          <a:xfrm>
            <a:off x="2457375" y="3359872"/>
            <a:ext cx="3801600" cy="23503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58975" y="3636381"/>
            <a:ext cx="1142136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marL="338405" indent="-292325">
              <a:buSzPct val="45000"/>
              <a:tabLst>
                <a:tab pos="653770" algn="l"/>
                <a:tab pos="1311860" algn="l"/>
                <a:tab pos="1968510" algn="l"/>
                <a:tab pos="2623719" algn="l"/>
                <a:tab pos="3281809" algn="l"/>
                <a:tab pos="3938459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</a:tabLst>
            </a:pPr>
            <a:r>
              <a:rPr lang="en-CA" dirty="0" smtClean="0">
                <a:solidFill>
                  <a:srgbClr val="FF0000"/>
                </a:solidFill>
              </a:rPr>
              <a:t>anywhere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6258975" y="4097230"/>
            <a:ext cx="667647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marL="338405" indent="-292325">
              <a:buSzPct val="45000"/>
              <a:tabLst>
                <a:tab pos="653770" algn="l"/>
                <a:tab pos="1311860" algn="l"/>
                <a:tab pos="1968510" algn="l"/>
                <a:tab pos="2623719" algn="l"/>
                <a:tab pos="3281809" algn="l"/>
                <a:tab pos="3938459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</a:tabLst>
            </a:pPr>
            <a:r>
              <a:rPr lang="en-CA" dirty="0" smtClean="0">
                <a:solidFill>
                  <a:srgbClr val="FF0000"/>
                </a:solidFill>
              </a:rPr>
              <a:t>10ms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58974" y="4558078"/>
            <a:ext cx="847183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marL="338405" indent="-292325">
              <a:buSzPct val="45000"/>
              <a:tabLst>
                <a:tab pos="653770" algn="l"/>
                <a:tab pos="1311860" algn="l"/>
                <a:tab pos="1968510" algn="l"/>
                <a:tab pos="2623719" algn="l"/>
                <a:tab pos="3281809" algn="l"/>
                <a:tab pos="3938459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</a:tabLst>
            </a:pPr>
            <a:r>
              <a:rPr lang="en-CA" dirty="0" smtClean="0">
                <a:solidFill>
                  <a:srgbClr val="FF0000"/>
                </a:solidFill>
              </a:rPr>
              <a:t>100 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58974" y="5018926"/>
            <a:ext cx="770239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marL="338405" indent="-292325">
              <a:buSzPct val="45000"/>
              <a:tabLst>
                <a:tab pos="653770" algn="l"/>
                <a:tab pos="1311860" algn="l"/>
                <a:tab pos="1968510" algn="l"/>
                <a:tab pos="2623719" algn="l"/>
                <a:tab pos="3281809" algn="l"/>
                <a:tab pos="3938459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</a:tabLst>
            </a:pPr>
            <a:r>
              <a:rPr lang="en-CA" dirty="0" smtClean="0">
                <a:solidFill>
                  <a:srgbClr val="FF0000"/>
                </a:solidFill>
              </a:rPr>
              <a:t>20 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en-CA" dirty="0" smtClean="0"/>
              <a:t>Benefits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lIns="82945" tIns="41473" rIns="82945" bIns="41473"/>
          <a:lstStyle/>
          <a:p>
            <a:r>
              <a:rPr lang="en-CA" sz="2900" dirty="0" smtClean="0"/>
              <a:t>Familiar programming model</a:t>
            </a:r>
          </a:p>
          <a:p>
            <a:r>
              <a:rPr lang="en-CA" sz="2900" dirty="0" smtClean="0"/>
              <a:t>Explicit separation of code and data</a:t>
            </a:r>
          </a:p>
          <a:p>
            <a:r>
              <a:rPr lang="en-CA" sz="2900" dirty="0" smtClean="0"/>
              <a:t>Event handler are small</a:t>
            </a:r>
          </a:p>
          <a:p>
            <a:endParaRPr lang="en-CA" sz="2900" dirty="0" smtClean="0"/>
          </a:p>
          <a:p>
            <a:r>
              <a:rPr lang="en-CA" sz="2900" dirty="0" smtClean="0"/>
              <a:t>Implications</a:t>
            </a:r>
          </a:p>
          <a:p>
            <a:pPr lvl="1"/>
            <a:r>
              <a:rPr lang="en-CA" sz="2500" dirty="0" smtClean="0"/>
              <a:t>Easy to dynamically deploy</a:t>
            </a:r>
          </a:p>
          <a:p>
            <a:pPr lvl="1"/>
            <a:r>
              <a:rPr lang="en-CA" sz="2500" dirty="0" smtClean="0"/>
              <a:t>No need to migrate execution</a:t>
            </a:r>
          </a:p>
          <a:p>
            <a:pPr lvl="2"/>
            <a:r>
              <a:rPr lang="en-CA" sz="2100" dirty="0" smtClean="0"/>
              <a:t>Just start new function/event at new location</a:t>
            </a:r>
          </a:p>
          <a:p>
            <a:pPr lvl="2">
              <a:buNone/>
            </a:pPr>
            <a:endParaRPr lang="en-CA" sz="2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en-CA" dirty="0" err="1" smtClean="0"/>
              <a:t>CloudPath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2945" tIns="41473" rIns="82945" bIns="41473">
            <a:noAutofit/>
          </a:bodyPr>
          <a:lstStyle/>
          <a:p>
            <a:r>
              <a:rPr lang="en-CA" dirty="0" smtClean="0"/>
              <a:t>Path Computing prototype</a:t>
            </a:r>
          </a:p>
          <a:p>
            <a:pPr lvl="1"/>
            <a:r>
              <a:rPr lang="en-CA" sz="2400" dirty="0" smtClean="0"/>
              <a:t>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party applications </a:t>
            </a:r>
          </a:p>
          <a:p>
            <a:pPr lvl="1"/>
            <a:r>
              <a:rPr lang="en-CA" sz="2400" dirty="0" smtClean="0"/>
              <a:t>Datacenters (nodes) organized in a tree topology</a:t>
            </a:r>
          </a:p>
          <a:p>
            <a:endParaRPr lang="en-CA" dirty="0" smtClean="0"/>
          </a:p>
          <a:p>
            <a:r>
              <a:rPr lang="en-CA" dirty="0" smtClean="0"/>
              <a:t>Separation between application code and data</a:t>
            </a:r>
          </a:p>
          <a:p>
            <a:pPr lvl="1"/>
            <a:r>
              <a:rPr lang="en-CA" sz="2400" dirty="0" smtClean="0"/>
              <a:t>Developers: organize applications as collection of stateless functions</a:t>
            </a:r>
          </a:p>
          <a:p>
            <a:pPr lvl="1"/>
            <a:r>
              <a:rPr lang="en-CA" sz="2400" dirty="0" err="1" smtClean="0"/>
              <a:t>CloudPath</a:t>
            </a:r>
            <a:r>
              <a:rPr lang="en-CA" sz="2400" dirty="0" smtClean="0"/>
              <a:t>: on-demand replication</a:t>
            </a:r>
          </a:p>
          <a:p>
            <a:pPr lvl="1"/>
            <a:endParaRPr lang="en-CA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  <a:ea typeface="ＭＳ Ｐゴシック" charset="0"/>
              </a:rPr>
              <a:t>CloudPath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148779"/>
            <a:ext cx="4620125" cy="5572696"/>
          </a:xfrm>
        </p:spPr>
        <p:txBody>
          <a:bodyPr vert="horz" anchor="t">
            <a:normAutofit/>
          </a:bodyPr>
          <a:lstStyle/>
          <a:p>
            <a:r>
              <a:rPr lang="en-CA" sz="2000" dirty="0" smtClean="0"/>
              <a:t>Data storage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  <a:r>
              <a:rPr lang="en-CA" sz="2000" dirty="0" err="1" smtClean="0"/>
              <a:t>PathStore</a:t>
            </a:r>
            <a:endParaRPr lang="en-CA" sz="2000" dirty="0" smtClean="0"/>
          </a:p>
          <a:p>
            <a:r>
              <a:rPr lang="en-CA" sz="2000" dirty="0" smtClean="0"/>
              <a:t>Execution environment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  <a:r>
              <a:rPr lang="en-CA" sz="2000" dirty="0" err="1" smtClean="0"/>
              <a:t>PathExecute</a:t>
            </a:r>
            <a:endParaRPr lang="en-CA" sz="2000" dirty="0" smtClean="0"/>
          </a:p>
          <a:p>
            <a:r>
              <a:rPr lang="en-CA" sz="2000" dirty="0" smtClean="0"/>
              <a:t>Deployment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  <a:r>
              <a:rPr lang="en-CA" sz="2000" dirty="0" err="1" smtClean="0"/>
              <a:t>PathDeploy</a:t>
            </a:r>
            <a:endParaRPr lang="en-CA" sz="2000" dirty="0" smtClean="0"/>
          </a:p>
          <a:p>
            <a:r>
              <a:rPr lang="en-CA" sz="2000" dirty="0" smtClean="0"/>
              <a:t>Routing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  <a:r>
              <a:rPr lang="en-CA" sz="2000" dirty="0" err="1" smtClean="0"/>
              <a:t>PathRoute</a:t>
            </a:r>
            <a:endParaRPr lang="en-CA" sz="2000" dirty="0" smtClean="0"/>
          </a:p>
          <a:p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1B6F1A3-D6EC-4403-9508-AD5D8D062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13695" y="1148779"/>
            <a:ext cx="3368858" cy="504295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815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en-CA" dirty="0" err="1" smtClean="0"/>
              <a:t>PathStore</a:t>
            </a:r>
            <a:r>
              <a:rPr lang="en-CA" dirty="0" smtClean="0"/>
              <a:t> Design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194300" cy="5334000"/>
          </a:xfrm>
        </p:spPr>
        <p:txBody>
          <a:bodyPr lIns="82945" tIns="41473" rIns="82945" bIns="41473">
            <a:normAutofit lnSpcReduction="10000"/>
          </a:bodyPr>
          <a:lstStyle/>
          <a:p>
            <a:r>
              <a:rPr lang="en-CA" sz="2900" dirty="0" smtClean="0"/>
              <a:t>Common data storage layer</a:t>
            </a:r>
          </a:p>
          <a:p>
            <a:r>
              <a:rPr lang="en-CA" sz="2900" dirty="0" smtClean="0"/>
              <a:t>Hierarchy of object stores</a:t>
            </a:r>
          </a:p>
          <a:p>
            <a:r>
              <a:rPr lang="en-CA" sz="2900" dirty="0" smtClean="0"/>
              <a:t>Store at the root of the hierarchy is persistent</a:t>
            </a:r>
          </a:p>
          <a:p>
            <a:r>
              <a:rPr lang="en-CA" sz="2900" dirty="0" smtClean="0"/>
              <a:t>All others, act as temporary partial replicas</a:t>
            </a:r>
          </a:p>
          <a:p>
            <a:pPr lvl="1"/>
            <a:r>
              <a:rPr lang="en-CA" sz="2700" dirty="0" smtClean="0"/>
              <a:t>Data replicated on-demand</a:t>
            </a:r>
          </a:p>
          <a:p>
            <a:r>
              <a:rPr lang="en-CA" sz="2900" dirty="0" smtClean="0"/>
              <a:t>All reads and writes executed against local replica</a:t>
            </a:r>
          </a:p>
          <a:p>
            <a:r>
              <a:rPr lang="en-CA" sz="2900" dirty="0" smtClean="0"/>
              <a:t>Modification propagate in the background</a:t>
            </a:r>
          </a:p>
          <a:p>
            <a:pPr>
              <a:buNone/>
            </a:pPr>
            <a:endParaRPr lang="en-CA" sz="29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6763929" y="1587496"/>
            <a:ext cx="1227666" cy="1462181"/>
            <a:chOff x="11451167" y="-2815167"/>
            <a:chExt cx="1227666" cy="1462181"/>
          </a:xfrm>
        </p:grpSpPr>
        <p:sp>
          <p:nvSpPr>
            <p:cNvPr id="4" name="Rectangle 3"/>
            <p:cNvSpPr/>
            <p:nvPr/>
          </p:nvSpPr>
          <p:spPr bwMode="auto">
            <a:xfrm>
              <a:off x="11451167" y="-2815167"/>
              <a:ext cx="1227666" cy="14522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945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CA" sz="1633" dirty="0">
                  <a:latin typeface="+mj-lt"/>
                </a:rPr>
                <a:t>Cloud</a:t>
              </a:r>
            </a:p>
          </p:txBody>
        </p:sp>
        <p:pic>
          <p:nvPicPr>
            <p:cNvPr id="6" name="Content Placeholder 4" descr="cassandra-ring_0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21" r="3522"/>
            <a:stretch>
              <a:fillRect/>
            </a:stretch>
          </p:blipFill>
          <p:spPr>
            <a:xfrm>
              <a:off x="11524951" y="-2512396"/>
              <a:ext cx="1080099" cy="115941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5988287" y="3546873"/>
            <a:ext cx="975560" cy="1105920"/>
            <a:chOff x="9925273" y="-879073"/>
            <a:chExt cx="975560" cy="1105920"/>
          </a:xfrm>
        </p:grpSpPr>
        <p:sp>
          <p:nvSpPr>
            <p:cNvPr id="9" name="Rectangle 8"/>
            <p:cNvSpPr/>
            <p:nvPr/>
          </p:nvSpPr>
          <p:spPr bwMode="auto">
            <a:xfrm>
              <a:off x="9925273" y="-879073"/>
              <a:ext cx="975560" cy="11059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945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CA" sz="1633" dirty="0">
                  <a:latin typeface="+mj-lt"/>
                </a:rPr>
                <a:t>Core 1</a:t>
              </a:r>
            </a:p>
          </p:txBody>
        </p:sp>
        <p:pic>
          <p:nvPicPr>
            <p:cNvPr id="10" name="Content Placeholder 4" descr="cassandra-ring_0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21" r="3522"/>
            <a:stretch>
              <a:fillRect/>
            </a:stretch>
          </p:blipFill>
          <p:spPr bwMode="auto">
            <a:xfrm>
              <a:off x="10139261" y="-545458"/>
              <a:ext cx="547584" cy="587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Group 54"/>
          <p:cNvGrpSpPr/>
          <p:nvPr/>
        </p:nvGrpSpPr>
        <p:grpSpPr>
          <a:xfrm>
            <a:off x="5542759" y="5113349"/>
            <a:ext cx="931333" cy="855647"/>
            <a:chOff x="9797250" y="710686"/>
            <a:chExt cx="931333" cy="855647"/>
          </a:xfrm>
        </p:grpSpPr>
        <p:sp>
          <p:nvSpPr>
            <p:cNvPr id="14" name="Rectangle 13"/>
            <p:cNvSpPr/>
            <p:nvPr/>
          </p:nvSpPr>
          <p:spPr bwMode="auto">
            <a:xfrm>
              <a:off x="9797250" y="710686"/>
              <a:ext cx="931333" cy="85564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945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CA" sz="1633" dirty="0">
                  <a:latin typeface="+mj-lt"/>
                </a:rPr>
                <a:t>Edge 1</a:t>
              </a:r>
            </a:p>
          </p:txBody>
        </p:sp>
        <p:pic>
          <p:nvPicPr>
            <p:cNvPr id="15" name="Content Placeholder 4" descr="cassandra-ring_0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21" r="3522"/>
            <a:stretch>
              <a:fillRect/>
            </a:stretch>
          </p:blipFill>
          <p:spPr bwMode="auto">
            <a:xfrm>
              <a:off x="10099641" y="1131025"/>
              <a:ext cx="326551" cy="35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1" name="Straight Connector 30"/>
          <p:cNvCxnSpPr>
            <a:cxnSpLocks/>
          </p:cNvCxnSpPr>
          <p:nvPr/>
        </p:nvCxnSpPr>
        <p:spPr bwMode="auto">
          <a:xfrm rot="5400000" flipH="1" flipV="1">
            <a:off x="6011968" y="4649251"/>
            <a:ext cx="460556" cy="467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16200000" flipV="1">
            <a:off x="6564426" y="4564434"/>
            <a:ext cx="460556" cy="637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 flipH="1" flipV="1">
            <a:off x="6668062" y="2847758"/>
            <a:ext cx="507121" cy="8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16200000" flipV="1">
            <a:off x="7569757" y="2837173"/>
            <a:ext cx="507122" cy="9122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16200000" flipV="1">
            <a:off x="8049180" y="4883070"/>
            <a:ext cx="46055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9" name="Group 58"/>
          <p:cNvGrpSpPr/>
          <p:nvPr/>
        </p:nvGrpSpPr>
        <p:grpSpPr>
          <a:xfrm>
            <a:off x="7791677" y="3546873"/>
            <a:ext cx="975560" cy="1105920"/>
            <a:chOff x="12638844" y="-832507"/>
            <a:chExt cx="975560" cy="1105920"/>
          </a:xfrm>
        </p:grpSpPr>
        <p:sp>
          <p:nvSpPr>
            <p:cNvPr id="49" name="Rectangle 48"/>
            <p:cNvSpPr/>
            <p:nvPr/>
          </p:nvSpPr>
          <p:spPr bwMode="auto">
            <a:xfrm>
              <a:off x="12638844" y="-832507"/>
              <a:ext cx="975560" cy="11059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945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CA" sz="1633" dirty="0">
                  <a:latin typeface="+mj-lt"/>
                </a:rPr>
                <a:t>Core</a:t>
              </a:r>
              <a:r>
                <a:rPr lang="en-CA" sz="1633" dirty="0" smtClean="0">
                  <a:latin typeface="+mj-lt"/>
                </a:rPr>
                <a:t> 2</a:t>
              </a:r>
              <a:endParaRPr lang="en-CA" sz="1633" dirty="0">
                <a:latin typeface="+mj-lt"/>
              </a:endParaRPr>
            </a:p>
          </p:txBody>
        </p:sp>
        <p:pic>
          <p:nvPicPr>
            <p:cNvPr id="50" name="Content Placeholder 4" descr="cassandra-ring_0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21" r="3522"/>
            <a:stretch>
              <a:fillRect/>
            </a:stretch>
          </p:blipFill>
          <p:spPr bwMode="auto">
            <a:xfrm>
              <a:off x="12852832" y="-498892"/>
              <a:ext cx="547584" cy="587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Group 55"/>
          <p:cNvGrpSpPr/>
          <p:nvPr/>
        </p:nvGrpSpPr>
        <p:grpSpPr>
          <a:xfrm>
            <a:off x="6647674" y="5113349"/>
            <a:ext cx="931333" cy="855647"/>
            <a:chOff x="10859831" y="863086"/>
            <a:chExt cx="931333" cy="855647"/>
          </a:xfrm>
        </p:grpSpPr>
        <p:sp>
          <p:nvSpPr>
            <p:cNvPr id="51" name="Rectangle 50"/>
            <p:cNvSpPr/>
            <p:nvPr/>
          </p:nvSpPr>
          <p:spPr bwMode="auto">
            <a:xfrm>
              <a:off x="10859831" y="863086"/>
              <a:ext cx="931333" cy="85564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945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CA" sz="1633" dirty="0">
                  <a:latin typeface="+mj-lt"/>
                </a:rPr>
                <a:t>Edge</a:t>
              </a:r>
              <a:r>
                <a:rPr lang="en-CA" sz="1633" dirty="0" smtClean="0">
                  <a:latin typeface="+mj-lt"/>
                </a:rPr>
                <a:t> 2</a:t>
              </a:r>
              <a:endParaRPr lang="en-CA" sz="1633" dirty="0">
                <a:latin typeface="+mj-lt"/>
              </a:endParaRPr>
            </a:p>
          </p:txBody>
        </p:sp>
        <p:pic>
          <p:nvPicPr>
            <p:cNvPr id="52" name="Content Placeholder 4" descr="cassandra-ring_0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21" r="3522"/>
            <a:stretch>
              <a:fillRect/>
            </a:stretch>
          </p:blipFill>
          <p:spPr bwMode="auto">
            <a:xfrm>
              <a:off x="11162222" y="1283425"/>
              <a:ext cx="326551" cy="35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" name="Group 56"/>
          <p:cNvGrpSpPr/>
          <p:nvPr/>
        </p:nvGrpSpPr>
        <p:grpSpPr>
          <a:xfrm>
            <a:off x="7813791" y="5113349"/>
            <a:ext cx="931333" cy="855647"/>
            <a:chOff x="13082316" y="863086"/>
            <a:chExt cx="931333" cy="855647"/>
          </a:xfrm>
        </p:grpSpPr>
        <p:sp>
          <p:nvSpPr>
            <p:cNvPr id="53" name="Rectangle 52"/>
            <p:cNvSpPr/>
            <p:nvPr/>
          </p:nvSpPr>
          <p:spPr bwMode="auto">
            <a:xfrm>
              <a:off x="13082316" y="863086"/>
              <a:ext cx="931333" cy="85564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945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CA" sz="1633" dirty="0">
                  <a:latin typeface="+mj-lt"/>
                </a:rPr>
                <a:t>Edge</a:t>
              </a:r>
              <a:r>
                <a:rPr lang="en-CA" sz="1633" dirty="0" smtClean="0">
                  <a:latin typeface="+mj-lt"/>
                </a:rPr>
                <a:t> 3</a:t>
              </a:r>
              <a:endParaRPr lang="en-CA" sz="1633" dirty="0">
                <a:latin typeface="+mj-lt"/>
              </a:endParaRPr>
            </a:p>
          </p:txBody>
        </p:sp>
        <p:pic>
          <p:nvPicPr>
            <p:cNvPr id="54" name="Content Placeholder 4" descr="cassandra-ring_0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21" r="3522"/>
            <a:stretch>
              <a:fillRect/>
            </a:stretch>
          </p:blipFill>
          <p:spPr bwMode="auto">
            <a:xfrm>
              <a:off x="13384707" y="1283425"/>
              <a:ext cx="326551" cy="35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en-CA" dirty="0" err="1" smtClean="0"/>
              <a:t>PathStore</a:t>
            </a:r>
            <a:r>
              <a:rPr lang="en-CA" dirty="0" smtClean="0"/>
              <a:t> Implementation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532967" cy="5334000"/>
          </a:xfrm>
        </p:spPr>
        <p:txBody>
          <a:bodyPr lIns="82945" tIns="41473" rIns="82945" bIns="41473">
            <a:normAutofit/>
          </a:bodyPr>
          <a:lstStyle/>
          <a:p>
            <a:r>
              <a:rPr lang="en-CA" sz="2900" dirty="0" smtClean="0"/>
              <a:t>Based on Cassandra</a:t>
            </a:r>
          </a:p>
          <a:p>
            <a:r>
              <a:rPr lang="en-CA" sz="2900" dirty="0" smtClean="0"/>
              <a:t>Each node runs an independent Cassandra ring</a:t>
            </a:r>
          </a:p>
          <a:p>
            <a:pPr lvl="1"/>
            <a:r>
              <a:rPr lang="en-CA" sz="2500" dirty="0" err="1" smtClean="0"/>
              <a:t>PathStore</a:t>
            </a:r>
            <a:r>
              <a:rPr lang="en-CA" sz="2500" dirty="0" smtClean="0"/>
              <a:t> copies data between rings</a:t>
            </a:r>
          </a:p>
          <a:p>
            <a:r>
              <a:rPr lang="en-CA" sz="2900" dirty="0" smtClean="0"/>
              <a:t>Row-level replication</a:t>
            </a:r>
          </a:p>
          <a:p>
            <a:r>
              <a:rPr lang="en-CA" sz="2900" dirty="0" smtClean="0"/>
              <a:t>CQL based interface</a:t>
            </a:r>
          </a:p>
          <a:p>
            <a:r>
              <a:rPr lang="en-CA" sz="2900" dirty="0" smtClean="0"/>
              <a:t>Consistency model</a:t>
            </a:r>
          </a:p>
          <a:p>
            <a:pPr lvl="1"/>
            <a:r>
              <a:rPr lang="en-CA" sz="2700" dirty="0" smtClean="0"/>
              <a:t>Within node: strong consistency</a:t>
            </a:r>
          </a:p>
          <a:p>
            <a:pPr lvl="1"/>
            <a:r>
              <a:rPr lang="en-CA" sz="2700" dirty="0" smtClean="0"/>
              <a:t>Across nodes: eventual consistency</a:t>
            </a:r>
          </a:p>
          <a:p>
            <a:endParaRPr lang="en-CA" sz="2900" dirty="0"/>
          </a:p>
        </p:txBody>
      </p:sp>
      <p:grpSp>
        <p:nvGrpSpPr>
          <p:cNvPr id="4" name="Group 3"/>
          <p:cNvGrpSpPr/>
          <p:nvPr/>
        </p:nvGrpSpPr>
        <p:grpSpPr>
          <a:xfrm>
            <a:off x="6763929" y="1587496"/>
            <a:ext cx="1227666" cy="1462181"/>
            <a:chOff x="11451167" y="-2815167"/>
            <a:chExt cx="1227666" cy="1462181"/>
          </a:xfrm>
        </p:grpSpPr>
        <p:sp>
          <p:nvSpPr>
            <p:cNvPr id="5" name="Rectangle 4"/>
            <p:cNvSpPr/>
            <p:nvPr/>
          </p:nvSpPr>
          <p:spPr bwMode="auto">
            <a:xfrm>
              <a:off x="11451167" y="-2815167"/>
              <a:ext cx="1227666" cy="14522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945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CA" sz="1633" dirty="0">
                  <a:latin typeface="+mj-lt"/>
                </a:rPr>
                <a:t>Cloud</a:t>
              </a:r>
            </a:p>
          </p:txBody>
        </p:sp>
        <p:pic>
          <p:nvPicPr>
            <p:cNvPr id="6" name="Content Placeholder 4" descr="cassandra-ring_0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21" r="3522"/>
            <a:stretch>
              <a:fillRect/>
            </a:stretch>
          </p:blipFill>
          <p:spPr>
            <a:xfrm>
              <a:off x="11524951" y="-2512396"/>
              <a:ext cx="1080099" cy="115941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988287" y="3546873"/>
            <a:ext cx="975560" cy="1105920"/>
            <a:chOff x="9925273" y="-879073"/>
            <a:chExt cx="975560" cy="1105920"/>
          </a:xfrm>
        </p:grpSpPr>
        <p:sp>
          <p:nvSpPr>
            <p:cNvPr id="8" name="Rectangle 7"/>
            <p:cNvSpPr/>
            <p:nvPr/>
          </p:nvSpPr>
          <p:spPr bwMode="auto">
            <a:xfrm>
              <a:off x="9925273" y="-879073"/>
              <a:ext cx="975560" cy="11059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945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CA" sz="1633" dirty="0">
                  <a:latin typeface="+mj-lt"/>
                </a:rPr>
                <a:t>Core 1</a:t>
              </a:r>
            </a:p>
          </p:txBody>
        </p:sp>
        <p:pic>
          <p:nvPicPr>
            <p:cNvPr id="9" name="Content Placeholder 4" descr="cassandra-ring_0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21" r="3522"/>
            <a:stretch>
              <a:fillRect/>
            </a:stretch>
          </p:blipFill>
          <p:spPr bwMode="auto">
            <a:xfrm>
              <a:off x="10139261" y="-545458"/>
              <a:ext cx="547584" cy="587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5542759" y="5113349"/>
            <a:ext cx="931333" cy="855647"/>
            <a:chOff x="9797250" y="710686"/>
            <a:chExt cx="931333" cy="85564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9797250" y="710686"/>
              <a:ext cx="931333" cy="85564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945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CA" sz="1633" dirty="0">
                  <a:latin typeface="+mj-lt"/>
                </a:rPr>
                <a:t>Edge 1</a:t>
              </a:r>
            </a:p>
          </p:txBody>
        </p:sp>
        <p:pic>
          <p:nvPicPr>
            <p:cNvPr id="12" name="Content Placeholder 4" descr="cassandra-ring_0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21" r="3522"/>
            <a:stretch>
              <a:fillRect/>
            </a:stretch>
          </p:blipFill>
          <p:spPr bwMode="auto">
            <a:xfrm>
              <a:off x="10099641" y="1131025"/>
              <a:ext cx="326551" cy="35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" name="Straight Connector 12"/>
          <p:cNvCxnSpPr>
            <a:cxnSpLocks/>
          </p:cNvCxnSpPr>
          <p:nvPr/>
        </p:nvCxnSpPr>
        <p:spPr bwMode="auto">
          <a:xfrm rot="5400000" flipH="1" flipV="1">
            <a:off x="6011968" y="4649251"/>
            <a:ext cx="460556" cy="467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V="1">
            <a:off x="6564426" y="4564434"/>
            <a:ext cx="460556" cy="637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 flipH="1" flipV="1">
            <a:off x="6668062" y="2847758"/>
            <a:ext cx="507121" cy="8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6200000" flipV="1">
            <a:off x="7569757" y="2837173"/>
            <a:ext cx="507122" cy="9122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 flipV="1">
            <a:off x="8049180" y="4883070"/>
            <a:ext cx="46055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7791677" y="3546873"/>
            <a:ext cx="975560" cy="1105920"/>
            <a:chOff x="12638844" y="-832507"/>
            <a:chExt cx="975560" cy="110592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2638844" y="-832507"/>
              <a:ext cx="975560" cy="11059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945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CA" sz="1633" dirty="0">
                  <a:latin typeface="+mj-lt"/>
                </a:rPr>
                <a:t>Core</a:t>
              </a:r>
              <a:r>
                <a:rPr lang="en-CA" sz="1633" dirty="0" smtClean="0">
                  <a:latin typeface="+mj-lt"/>
                </a:rPr>
                <a:t> 2</a:t>
              </a:r>
              <a:endParaRPr lang="en-CA" sz="1633" dirty="0">
                <a:latin typeface="+mj-lt"/>
              </a:endParaRPr>
            </a:p>
          </p:txBody>
        </p:sp>
        <p:pic>
          <p:nvPicPr>
            <p:cNvPr id="20" name="Content Placeholder 4" descr="cassandra-ring_0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21" r="3522"/>
            <a:stretch>
              <a:fillRect/>
            </a:stretch>
          </p:blipFill>
          <p:spPr bwMode="auto">
            <a:xfrm>
              <a:off x="12852832" y="-498892"/>
              <a:ext cx="547584" cy="587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6647674" y="5113349"/>
            <a:ext cx="931333" cy="855647"/>
            <a:chOff x="10859831" y="863086"/>
            <a:chExt cx="931333" cy="855647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0859831" y="863086"/>
              <a:ext cx="931333" cy="85564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945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CA" sz="1633" dirty="0">
                  <a:latin typeface="+mj-lt"/>
                </a:rPr>
                <a:t>Edge</a:t>
              </a:r>
              <a:r>
                <a:rPr lang="en-CA" sz="1633" dirty="0" smtClean="0">
                  <a:latin typeface="+mj-lt"/>
                </a:rPr>
                <a:t> 2</a:t>
              </a:r>
              <a:endParaRPr lang="en-CA" sz="1633" dirty="0">
                <a:latin typeface="+mj-lt"/>
              </a:endParaRPr>
            </a:p>
          </p:txBody>
        </p:sp>
        <p:pic>
          <p:nvPicPr>
            <p:cNvPr id="23" name="Content Placeholder 4" descr="cassandra-ring_0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21" r="3522"/>
            <a:stretch>
              <a:fillRect/>
            </a:stretch>
          </p:blipFill>
          <p:spPr bwMode="auto">
            <a:xfrm>
              <a:off x="11162222" y="1283425"/>
              <a:ext cx="326551" cy="35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7813791" y="5113349"/>
            <a:ext cx="931333" cy="855647"/>
            <a:chOff x="13082316" y="863086"/>
            <a:chExt cx="931333" cy="855647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3082316" y="863086"/>
              <a:ext cx="931333" cy="85564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9452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CA" sz="1633" dirty="0">
                  <a:latin typeface="+mj-lt"/>
                </a:rPr>
                <a:t>Edge</a:t>
              </a:r>
              <a:r>
                <a:rPr lang="en-CA" sz="1633" dirty="0" smtClean="0">
                  <a:latin typeface="+mj-lt"/>
                </a:rPr>
                <a:t> 3</a:t>
              </a:r>
              <a:endParaRPr lang="en-CA" sz="1633" dirty="0">
                <a:latin typeface="+mj-lt"/>
              </a:endParaRPr>
            </a:p>
          </p:txBody>
        </p:sp>
        <p:pic>
          <p:nvPicPr>
            <p:cNvPr id="26" name="Content Placeholder 4" descr="cassandra-ring_0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21" r="3522"/>
            <a:stretch>
              <a:fillRect/>
            </a:stretch>
          </p:blipFill>
          <p:spPr bwMode="auto">
            <a:xfrm>
              <a:off x="13384707" y="1283425"/>
              <a:ext cx="326551" cy="35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107008" y="2062581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Next Generation Mobile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90486"/>
            <a:ext cx="7934325" cy="2550122"/>
          </a:xfrm>
        </p:spPr>
        <p:txBody>
          <a:bodyPr vert="horz" anchor="t">
            <a:normAutofit fontScale="70000" lnSpcReduction="20000"/>
          </a:bodyPr>
          <a:lstStyle/>
          <a:p>
            <a:pPr lvl="1" indent="-246380">
              <a:buClr>
                <a:srgbClr val="000082"/>
              </a:buClr>
            </a:pPr>
            <a:r>
              <a:rPr lang="en-US" sz="2800" dirty="0">
                <a:solidFill>
                  <a:srgbClr val="000082"/>
                </a:solidFill>
                <a:latin typeface="Calibri" charset="0"/>
                <a:ea typeface="ＭＳ Ｐゴシック" charset="0"/>
              </a:rPr>
              <a:t>Next generation applications require lower latencies, better response time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2" indent="-246380"/>
            <a:r>
              <a:rPr lang="en-US" sz="2600" dirty="0">
                <a:solidFill>
                  <a:srgbClr val="000082"/>
                </a:solidFill>
                <a:latin typeface="Calibri" charset="0"/>
                <a:ea typeface="ＭＳ Ｐゴシック" charset="0"/>
              </a:rPr>
              <a:t>Virtual reality, safety-critical applications, smart cities, etc.</a:t>
            </a:r>
          </a:p>
          <a:p>
            <a:pPr lvl="2" indent="-246380"/>
            <a:endParaRPr lang="en-US" sz="2600" dirty="0">
              <a:solidFill>
                <a:srgbClr val="000082"/>
              </a:solidFill>
              <a:latin typeface="Calibri" charset="0"/>
              <a:ea typeface="ＭＳ Ｐゴシック" charset="0"/>
            </a:endParaRPr>
          </a:p>
          <a:p>
            <a:pPr lvl="1" indent="-246380"/>
            <a:r>
              <a:rPr lang="en-US" sz="2900" dirty="0">
                <a:solidFill>
                  <a:srgbClr val="000082"/>
                </a:solidFill>
                <a:latin typeface="Calibri" charset="0"/>
                <a:ea typeface="ＭＳ Ｐゴシック" charset="0"/>
              </a:rPr>
              <a:t>They need high bandwidth</a:t>
            </a:r>
          </a:p>
          <a:p>
            <a:pPr lvl="2" indent="-246380"/>
            <a:r>
              <a:rPr lang="en-US" sz="2600" dirty="0">
                <a:solidFill>
                  <a:srgbClr val="000082"/>
                </a:solidFill>
                <a:latin typeface="Calibri" charset="0"/>
                <a:ea typeface="ＭＳ Ｐゴシック" charset="0"/>
              </a:rPr>
              <a:t>Internet of Things(IoT) devices, wearable devices, Pervasive vision</a:t>
            </a:r>
          </a:p>
          <a:p>
            <a:pPr lvl="2" indent="-246380"/>
            <a:endParaRPr lang="en-US" sz="2800" dirty="0">
              <a:solidFill>
                <a:srgbClr val="000082"/>
              </a:solidFill>
              <a:latin typeface="Calibri" charset="0"/>
              <a:ea typeface="ＭＳ Ｐゴシック" charset="0"/>
            </a:endParaRPr>
          </a:p>
          <a:p>
            <a:pPr lvl="1" indent="-246380"/>
            <a:r>
              <a:rPr lang="en-US" sz="2900" dirty="0">
                <a:solidFill>
                  <a:srgbClr val="000082"/>
                </a:solidFill>
                <a:latin typeface="Calibri" charset="0"/>
                <a:ea typeface="ＭＳ Ｐゴシック" charset="0"/>
              </a:rPr>
              <a:t>Other requirements: mobility, scalability, processing application data</a:t>
            </a:r>
            <a:endParaRPr lang="en-US" sz="2600" dirty="0">
              <a:solidFill>
                <a:srgbClr val="000082"/>
              </a:solidFill>
              <a:latin typeface="Calibri" charset="0"/>
              <a:ea typeface="ＭＳ Ｐゴシック" charset="0"/>
            </a:endParaRPr>
          </a:p>
          <a:p>
            <a:pPr lvl="1" indent="-246380">
              <a:buClr>
                <a:srgbClr val="000082"/>
              </a:buClr>
            </a:pPr>
            <a:endParaRPr lang="en-US" sz="2800" dirty="0">
              <a:solidFill>
                <a:srgbClr val="000082"/>
              </a:solidFill>
              <a:latin typeface="Calibri" charset="0"/>
              <a:ea typeface="ＭＳ Ｐゴシック" charset="0"/>
            </a:endParaRPr>
          </a:p>
          <a:p>
            <a:pPr lvl="1" indent="-246380">
              <a:buClr>
                <a:srgbClr val="000082"/>
              </a:buClr>
            </a:pPr>
            <a:endParaRPr lang="en-US" sz="2800" dirty="0">
              <a:solidFill>
                <a:srgbClr val="000082"/>
              </a:solidFill>
              <a:latin typeface="Calibri" charset="0"/>
              <a:ea typeface="ＭＳ Ｐゴシック" charset="0"/>
            </a:endParaRPr>
          </a:p>
          <a:p>
            <a:pPr lvl="2" indent="-246380">
              <a:buClr>
                <a:srgbClr val="009FEC"/>
              </a:buClr>
              <a:buSzPct val="69999"/>
            </a:pPr>
            <a:endParaRPr lang="en-US" sz="2600" dirty="0">
              <a:latin typeface="Calibri" charset="0"/>
              <a:ea typeface="ＭＳ Ｐゴシック" charset="0"/>
            </a:endParaRPr>
          </a:p>
        </p:txBody>
      </p:sp>
      <p:pic>
        <p:nvPicPr>
          <p:cNvPr id="2050" name="Picture 2" descr="http://www.realitytechnologies.com/images/augment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2242" y="948107"/>
            <a:ext cx="2730689" cy="163841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log.scriptr.io/wp-content/uploads/2016/06/blog-smart-c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29228" y="2251193"/>
            <a:ext cx="3243618" cy="144956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omniscient.com/newsletters/HTML/EN/image/F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6153" y="1155647"/>
            <a:ext cx="3071749" cy="157908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hourences.com/tutorialimages/ue3profiling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029" y="1839470"/>
            <a:ext cx="2728662" cy="174001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631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725" y="6124680"/>
            <a:ext cx="1650675" cy="23167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725" y="6124680"/>
            <a:ext cx="1650675" cy="23167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23346" y="3490902"/>
            <a:ext cx="1747598" cy="239614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725" y="6124680"/>
            <a:ext cx="1650675" cy="23167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23346" y="3490902"/>
            <a:ext cx="1747598" cy="239614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1651579" y="2076968"/>
            <a:ext cx="1747598" cy="239614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725" y="6124680"/>
            <a:ext cx="1650675" cy="23167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23346" y="3490902"/>
            <a:ext cx="1747598" cy="239614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18" name="Picture 17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5920" y="3843720"/>
            <a:ext cx="326551" cy="326551"/>
          </a:xfrm>
          <a:prstGeom prst="rect">
            <a:avLst/>
          </a:prstGeom>
        </p:spPr>
      </p:pic>
      <p:pic>
        <p:nvPicPr>
          <p:cNvPr id="19" name="Picture 18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760" y="3843720"/>
            <a:ext cx="326551" cy="3265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725" y="6124680"/>
            <a:ext cx="1650675" cy="23167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23346" y="3490902"/>
            <a:ext cx="1747598" cy="239614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18" name="Picture 17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5920" y="3843720"/>
            <a:ext cx="326551" cy="326551"/>
          </a:xfrm>
          <a:prstGeom prst="rect">
            <a:avLst/>
          </a:prstGeom>
        </p:spPr>
      </p:pic>
      <p:pic>
        <p:nvPicPr>
          <p:cNvPr id="19" name="Picture 18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760" y="3843720"/>
            <a:ext cx="326551" cy="3265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25" name="Picture 24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9840" y="5433480"/>
            <a:ext cx="326551" cy="32655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pic>
        <p:nvPicPr>
          <p:cNvPr id="49" name="Picture 48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489" y="543348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725" y="6124680"/>
            <a:ext cx="1650675" cy="23167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23346" y="3490902"/>
            <a:ext cx="1747598" cy="239614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18" name="Picture 17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5920" y="3843720"/>
            <a:ext cx="326551" cy="326551"/>
          </a:xfrm>
          <a:prstGeom prst="rect">
            <a:avLst/>
          </a:prstGeom>
        </p:spPr>
      </p:pic>
      <p:pic>
        <p:nvPicPr>
          <p:cNvPr id="19" name="Picture 18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760" y="3843720"/>
            <a:ext cx="326551" cy="3265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25" name="Picture 24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9840" y="5433480"/>
            <a:ext cx="326551" cy="32655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pic>
        <p:nvPicPr>
          <p:cNvPr id="49" name="Picture 48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489" y="543348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2913120" y="6124680"/>
            <a:ext cx="2142720" cy="458078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green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725" y="6124680"/>
            <a:ext cx="1650675" cy="23167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23346" y="3490902"/>
            <a:ext cx="1747598" cy="239614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Edge Computing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8F60DA4-5778-457E-912B-F05592333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644920" y="1252319"/>
            <a:ext cx="3854160" cy="450131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8373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18" name="Picture 17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5920" y="3843720"/>
            <a:ext cx="326551" cy="326551"/>
          </a:xfrm>
          <a:prstGeom prst="rect">
            <a:avLst/>
          </a:prstGeom>
        </p:spPr>
      </p:pic>
      <p:pic>
        <p:nvPicPr>
          <p:cNvPr id="19" name="Picture 18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760" y="3843720"/>
            <a:ext cx="326551" cy="3265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25" name="Picture 24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9840" y="5433480"/>
            <a:ext cx="326551" cy="32655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pic>
        <p:nvPicPr>
          <p:cNvPr id="49" name="Picture 48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489" y="543348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725" y="6124680"/>
            <a:ext cx="1650675" cy="23167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23346" y="3490902"/>
            <a:ext cx="1747598" cy="239614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41D887B-0990-4C67-811B-E8641D391602}"/>
              </a:ext>
            </a:extLst>
          </p:cNvPr>
          <p:cNvSpPr/>
          <p:nvPr/>
        </p:nvSpPr>
        <p:spPr bwMode="auto">
          <a:xfrm>
            <a:off x="211679" y="4209395"/>
            <a:ext cx="2142720" cy="48879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green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2913120" y="6124680"/>
            <a:ext cx="2142720" cy="458078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green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18" name="Picture 17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5920" y="3843720"/>
            <a:ext cx="326551" cy="326551"/>
          </a:xfrm>
          <a:prstGeom prst="rect">
            <a:avLst/>
          </a:prstGeom>
        </p:spPr>
      </p:pic>
      <p:pic>
        <p:nvPicPr>
          <p:cNvPr id="19" name="Picture 18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760" y="3843720"/>
            <a:ext cx="326551" cy="3265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25" name="Picture 24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9840" y="5433480"/>
            <a:ext cx="326551" cy="32655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pic>
        <p:nvPicPr>
          <p:cNvPr id="49" name="Picture 48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489" y="543348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2913120" y="6124680"/>
            <a:ext cx="2142720" cy="458078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green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725" y="6124680"/>
            <a:ext cx="1650675" cy="23167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23346" y="3490902"/>
            <a:ext cx="1747598" cy="239614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18" name="Picture 17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5920" y="3843720"/>
            <a:ext cx="326551" cy="326551"/>
          </a:xfrm>
          <a:prstGeom prst="rect">
            <a:avLst/>
          </a:prstGeom>
        </p:spPr>
      </p:pic>
      <p:pic>
        <p:nvPicPr>
          <p:cNvPr id="19" name="Picture 18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760" y="3843720"/>
            <a:ext cx="326551" cy="3265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25" name="Picture 24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9840" y="5433480"/>
            <a:ext cx="326551" cy="32655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0" name="Picture 29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3440" y="5433480"/>
            <a:ext cx="326551" cy="32655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pic>
        <p:nvPicPr>
          <p:cNvPr id="49" name="Picture 48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489" y="543348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2913120" y="6124680"/>
            <a:ext cx="2142720" cy="458078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green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725" y="6124680"/>
            <a:ext cx="1650675" cy="23167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23346" y="3490902"/>
            <a:ext cx="1747598" cy="239614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18" name="Picture 17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5920" y="3843720"/>
            <a:ext cx="326551" cy="326551"/>
          </a:xfrm>
          <a:prstGeom prst="rect">
            <a:avLst/>
          </a:prstGeom>
        </p:spPr>
      </p:pic>
      <p:pic>
        <p:nvPicPr>
          <p:cNvPr id="19" name="Picture 18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760" y="3843720"/>
            <a:ext cx="326551" cy="3265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25" name="Picture 24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9840" y="5433480"/>
            <a:ext cx="326551" cy="32655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0" name="Picture 29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3440" y="5433480"/>
            <a:ext cx="326551" cy="32655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pic>
        <p:nvPicPr>
          <p:cNvPr id="49" name="Picture 48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489" y="543348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2913120" y="6124680"/>
            <a:ext cx="2142720" cy="458078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green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725" y="6124680"/>
            <a:ext cx="1650675" cy="23167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23346" y="3490902"/>
            <a:ext cx="1747598" cy="239614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pic>
        <p:nvPicPr>
          <p:cNvPr id="1026" name="Picture 2" descr="https://img0.etsystatic.com/008/0/6869046/il_fullxfull.401240866_s58j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CCC269A-0E88-4914-BF45-607DD926E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7760" y="5389395"/>
            <a:ext cx="518400" cy="414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18" name="Picture 17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5920" y="3843720"/>
            <a:ext cx="326551" cy="326551"/>
          </a:xfrm>
          <a:prstGeom prst="rect">
            <a:avLst/>
          </a:prstGeom>
        </p:spPr>
      </p:pic>
      <p:pic>
        <p:nvPicPr>
          <p:cNvPr id="19" name="Picture 18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760" y="3843720"/>
            <a:ext cx="326551" cy="3265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25" name="Picture 24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9840" y="5433480"/>
            <a:ext cx="326551" cy="32655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0" name="Picture 29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3440" y="5433480"/>
            <a:ext cx="326551" cy="32655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pic>
        <p:nvPicPr>
          <p:cNvPr id="49" name="Picture 48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489" y="543348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2913120" y="6124680"/>
            <a:ext cx="2142720" cy="458078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green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725" y="6124680"/>
            <a:ext cx="1650675" cy="23167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23346" y="3490902"/>
            <a:ext cx="1747598" cy="239614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pic>
        <p:nvPicPr>
          <p:cNvPr id="1026" name="Picture 2" descr="https://img0.etsystatic.com/008/0/6869046/il_fullxfull.401240866_s58j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CCC269A-0E88-4914-BF45-607DD926E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7760" y="5389395"/>
            <a:ext cx="518400" cy="414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img0.etsystatic.com/008/0/6869046/il_fullxfull.401240866_s58j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61D2F93-DD87-404D-AA4F-7E07EBC9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5830" y="3799635"/>
            <a:ext cx="518400" cy="414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18" name="Picture 17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5920" y="3843720"/>
            <a:ext cx="326551" cy="326551"/>
          </a:xfrm>
          <a:prstGeom prst="rect">
            <a:avLst/>
          </a:prstGeom>
        </p:spPr>
      </p:pic>
      <p:pic>
        <p:nvPicPr>
          <p:cNvPr id="19" name="Picture 18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760" y="3843720"/>
            <a:ext cx="326551" cy="3265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25" name="Picture 24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9840" y="5433480"/>
            <a:ext cx="326551" cy="32655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0" name="Picture 29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3440" y="5433480"/>
            <a:ext cx="326551" cy="32655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pic>
        <p:nvPicPr>
          <p:cNvPr id="49" name="Picture 48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489" y="543348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2913120" y="6124680"/>
            <a:ext cx="2142720" cy="458078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green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725" y="6124680"/>
            <a:ext cx="1650675" cy="23167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23346" y="3490902"/>
            <a:ext cx="1747598" cy="239614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pic>
        <p:nvPicPr>
          <p:cNvPr id="1026" name="Picture 2" descr="https://img0.etsystatic.com/008/0/6869046/il_fullxfull.401240866_s58j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CCC269A-0E88-4914-BF45-607DD926E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7760" y="5389395"/>
            <a:ext cx="518400" cy="414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img0.etsystatic.com/008/0/6869046/il_fullxfull.401240866_s58j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61D2F93-DD87-404D-AA4F-7E07EBC9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5830" y="3799635"/>
            <a:ext cx="518400" cy="414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img0.etsystatic.com/008/0/6869046/il_fullxfull.401240866_s58j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7BEE1CB-63E6-4669-AA02-5B717661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7760" y="2206259"/>
            <a:ext cx="518400" cy="414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18" name="Picture 17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5920" y="3843720"/>
            <a:ext cx="326551" cy="326551"/>
          </a:xfrm>
          <a:prstGeom prst="rect">
            <a:avLst/>
          </a:prstGeom>
        </p:spPr>
      </p:pic>
      <p:pic>
        <p:nvPicPr>
          <p:cNvPr id="19" name="Picture 18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760" y="3843720"/>
            <a:ext cx="326551" cy="3265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25" name="Picture 24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9840" y="5433480"/>
            <a:ext cx="326551" cy="32655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0" name="Picture 29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3440" y="5433480"/>
            <a:ext cx="326551" cy="32655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pic>
        <p:nvPicPr>
          <p:cNvPr id="49" name="Picture 48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489" y="543348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2913120" y="6124680"/>
            <a:ext cx="2142720" cy="458078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green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725" y="6124680"/>
            <a:ext cx="1650675" cy="23167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23346" y="3490902"/>
            <a:ext cx="1747598" cy="239614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pic>
        <p:nvPicPr>
          <p:cNvPr id="1026" name="Picture 2" descr="https://img0.etsystatic.com/008/0/6869046/il_fullxfull.401240866_s58j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CCC269A-0E88-4914-BF45-607DD926E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7760" y="5389395"/>
            <a:ext cx="518400" cy="414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img0.etsystatic.com/008/0/6869046/il_fullxfull.401240866_s58j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61D2F93-DD87-404D-AA4F-7E07EBC9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5830" y="3799635"/>
            <a:ext cx="518400" cy="414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img0.etsystatic.com/008/0/6869046/il_fullxfull.401240866_s58j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7BEE1CB-63E6-4669-AA02-5B717661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7760" y="2206259"/>
            <a:ext cx="518400" cy="414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img0.etsystatic.com/008/0/6869046/il_fullxfull.401240866_s58j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15394C3-3559-4D84-8415-556238762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3362400" y="3808659"/>
            <a:ext cx="518400" cy="414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35200" y="1701000"/>
            <a:ext cx="23500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Cloud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04660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PathStore</a:t>
            </a:r>
            <a:endParaRPr lang="en-CA" dirty="0"/>
          </a:p>
        </p:txBody>
      </p:sp>
      <p:pic>
        <p:nvPicPr>
          <p:cNvPr id="5" name="Content Placeholder 4" descr="cassandra-ring_0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>
          <a:xfrm>
            <a:off x="3604320" y="1770120"/>
            <a:ext cx="837093" cy="898560"/>
          </a:xfrm>
        </p:spPr>
      </p:pic>
      <p:pic>
        <p:nvPicPr>
          <p:cNvPr id="11" name="Picture 10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1280" y="2253960"/>
            <a:ext cx="326551" cy="326551"/>
          </a:xfrm>
          <a:prstGeom prst="rect">
            <a:avLst/>
          </a:prstGeom>
        </p:spPr>
      </p:pic>
      <p:pic>
        <p:nvPicPr>
          <p:cNvPr id="12" name="Picture 1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120" y="2253960"/>
            <a:ext cx="326551" cy="3265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94544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1</a:t>
            </a:r>
          </a:p>
        </p:txBody>
      </p:sp>
      <p:pic>
        <p:nvPicPr>
          <p:cNvPr id="6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201456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63664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18" name="Picture 17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5920" y="3843720"/>
            <a:ext cx="326551" cy="326551"/>
          </a:xfrm>
          <a:prstGeom prst="rect">
            <a:avLst/>
          </a:prstGeom>
        </p:spPr>
      </p:pic>
      <p:pic>
        <p:nvPicPr>
          <p:cNvPr id="19" name="Picture 18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760" y="3843720"/>
            <a:ext cx="326551" cy="32655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9777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1</a:t>
            </a:r>
          </a:p>
        </p:txBody>
      </p:sp>
      <p:pic>
        <p:nvPicPr>
          <p:cNvPr id="22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11160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15307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25" name="Picture 24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9840" y="5433480"/>
            <a:ext cx="326551" cy="32655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305136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2</a:t>
            </a:r>
          </a:p>
        </p:txBody>
      </p:sp>
      <p:pic>
        <p:nvPicPr>
          <p:cNvPr id="28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318960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 bwMode="auto">
          <a:xfrm>
            <a:off x="360432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0" name="Picture 29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3440" y="5433480"/>
            <a:ext cx="326551" cy="32655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6576480" y="4880520"/>
            <a:ext cx="186624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Edge 3</a:t>
            </a:r>
          </a:p>
        </p:txBody>
      </p:sp>
      <p:pic>
        <p:nvPicPr>
          <p:cNvPr id="34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6714720" y="5364360"/>
            <a:ext cx="326551" cy="3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 bwMode="auto">
          <a:xfrm>
            <a:off x="7129440" y="522612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36" name="Picture 35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560" y="5433480"/>
            <a:ext cx="326551" cy="32655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608800" y="3290760"/>
            <a:ext cx="2004480" cy="1105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633" dirty="0">
                <a:latin typeface="+mj-lt"/>
              </a:rPr>
              <a:t>Core 2</a:t>
            </a:r>
          </a:p>
        </p:txBody>
      </p:sp>
      <p:pic>
        <p:nvPicPr>
          <p:cNvPr id="39" name="Content Placeholder 4" descr="cassandra-ring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1" r="3522"/>
          <a:stretch>
            <a:fillRect/>
          </a:stretch>
        </p:blipFill>
        <p:spPr bwMode="auto">
          <a:xfrm>
            <a:off x="5677920" y="3498120"/>
            <a:ext cx="547584" cy="5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6300000" y="3636360"/>
            <a:ext cx="1175040" cy="622080"/>
          </a:xfrm>
          <a:prstGeom prst="rect">
            <a:avLst/>
          </a:prstGeom>
          <a:solidFill>
            <a:srgbClr val="FFCC99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000" dirty="0" err="1">
                <a:solidFill>
                  <a:schemeClr val="tx1"/>
                </a:solidFill>
                <a:latin typeface="+mj-lt"/>
              </a:rPr>
              <a:t>Marbels</a:t>
            </a:r>
            <a:r>
              <a:rPr lang="en-CA" sz="1000" dirty="0">
                <a:solidFill>
                  <a:schemeClr val="tx1"/>
                </a:solidFill>
                <a:latin typeface="+mj-lt"/>
              </a:rPr>
              <a:t> Table</a:t>
            </a:r>
          </a:p>
        </p:txBody>
      </p:sp>
      <p:pic>
        <p:nvPicPr>
          <p:cNvPr id="42" name="Picture 41" descr="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120" y="3843720"/>
            <a:ext cx="326551" cy="326551"/>
          </a:xfrm>
          <a:prstGeom prst="rect">
            <a:avLst/>
          </a:prstGeom>
        </p:spPr>
      </p:pic>
      <p:pic>
        <p:nvPicPr>
          <p:cNvPr id="49" name="Picture 48" descr="gre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489" y="5433480"/>
            <a:ext cx="326551" cy="326551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  <a:stCxn id="21" idx="0"/>
            <a:endCxn id="15" idx="2"/>
          </p:cNvCxnSpPr>
          <p:nvPr/>
        </p:nvCxnSpPr>
        <p:spPr bwMode="auto">
          <a:xfrm rot="5400000" flipH="1" flipV="1">
            <a:off x="21873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7" idx="0"/>
            <a:endCxn id="15" idx="2"/>
          </p:cNvCxnSpPr>
          <p:nvPr/>
        </p:nvCxnSpPr>
        <p:spPr bwMode="auto">
          <a:xfrm rot="16200000" flipV="1">
            <a:off x="3224160" y="4120200"/>
            <a:ext cx="483840" cy="10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15" idx="0"/>
            <a:endCxn id="8" idx="2"/>
          </p:cNvCxnSpPr>
          <p:nvPr/>
        </p:nvCxnSpPr>
        <p:spPr bwMode="auto">
          <a:xfrm rot="5400000" flipH="1" flipV="1">
            <a:off x="3587040" y="2167560"/>
            <a:ext cx="483840" cy="1762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38" idx="0"/>
            <a:endCxn id="8" idx="2"/>
          </p:cNvCxnSpPr>
          <p:nvPr/>
        </p:nvCxnSpPr>
        <p:spPr bwMode="auto">
          <a:xfrm rot="16200000" flipV="1">
            <a:off x="5418720" y="2098440"/>
            <a:ext cx="483840" cy="19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33" idx="0"/>
            <a:endCxn id="38" idx="2"/>
          </p:cNvCxnSpPr>
          <p:nvPr/>
        </p:nvCxnSpPr>
        <p:spPr bwMode="auto">
          <a:xfrm rot="16200000" flipV="1">
            <a:off x="6818400" y="4189320"/>
            <a:ext cx="483840" cy="898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6438240" y="6124679"/>
            <a:ext cx="2004480" cy="458079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blue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2913120" y="6124680"/>
            <a:ext cx="2142720" cy="458078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 where color = green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725" y="6124680"/>
            <a:ext cx="1650675" cy="23167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499775" y="3730515"/>
            <a:ext cx="1728300" cy="439756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 where color = blue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23346" y="3490902"/>
            <a:ext cx="1747598" cy="239614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8294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CA" sz="1200" dirty="0">
                <a:solidFill>
                  <a:schemeClr val="tx1"/>
                </a:solidFill>
                <a:latin typeface="Arial" charset="0"/>
              </a:rPr>
              <a:t>select * from marbles</a:t>
            </a:r>
          </a:p>
        </p:txBody>
      </p:sp>
      <p:pic>
        <p:nvPicPr>
          <p:cNvPr id="1026" name="Picture 2" descr="https://img0.etsystatic.com/008/0/6869046/il_fullxfull.401240866_s58j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CCC269A-0E88-4914-BF45-607DD926E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7760" y="5389395"/>
            <a:ext cx="518400" cy="414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img0.etsystatic.com/008/0/6869046/il_fullxfull.401240866_s58j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61D2F93-DD87-404D-AA4F-7E07EBC9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5830" y="3799635"/>
            <a:ext cx="518400" cy="414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img0.etsystatic.com/008/0/6869046/il_fullxfull.401240866_s58j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7BEE1CB-63E6-4669-AA02-5B717661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7760" y="2206259"/>
            <a:ext cx="518400" cy="414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img0.etsystatic.com/008/0/6869046/il_fullxfull.401240866_s58j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15394C3-3559-4D84-8415-556238762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3362400" y="3808659"/>
            <a:ext cx="518400" cy="414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img0.etsystatic.com/008/0/6869046/il_fullxfull.401240866_s58j.jpg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455AAFC-F3E6-43AC-9BFE-96ABC1B5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5162" y="5389395"/>
            <a:ext cx="518400" cy="414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7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en-CA" dirty="0" err="1" smtClean="0"/>
              <a:t>PathExecute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2945" tIns="41473" rIns="82945" bIns="41473">
            <a:normAutofit fontScale="92500" lnSpcReduction="10000"/>
          </a:bodyPr>
          <a:lstStyle/>
          <a:p>
            <a:r>
              <a:rPr lang="en-CA" sz="2500" dirty="0" smtClean="0"/>
              <a:t>Common execution environment</a:t>
            </a:r>
          </a:p>
          <a:p>
            <a:r>
              <a:rPr lang="en-CA" sz="2500" dirty="0" err="1" smtClean="0"/>
              <a:t>Serverless</a:t>
            </a:r>
            <a:r>
              <a:rPr lang="en-CA" sz="2500" dirty="0" smtClean="0"/>
              <a:t> model</a:t>
            </a:r>
          </a:p>
          <a:p>
            <a:pPr lvl="1"/>
            <a:r>
              <a:rPr lang="en-CA" sz="2300" dirty="0" smtClean="0"/>
              <a:t>Stateless function running inside a container</a:t>
            </a:r>
          </a:p>
          <a:p>
            <a:r>
              <a:rPr lang="en-CA" sz="2500" dirty="0" smtClean="0"/>
              <a:t>Application consists:</a:t>
            </a:r>
          </a:p>
          <a:p>
            <a:pPr lvl="1"/>
            <a:r>
              <a:rPr lang="en-CA" sz="2200" dirty="0" smtClean="0"/>
              <a:t>Java </a:t>
            </a:r>
            <a:r>
              <a:rPr lang="en-CA" sz="2200" dirty="0" err="1" smtClean="0"/>
              <a:t>Servlets</a:t>
            </a:r>
            <a:endParaRPr lang="en-CA" sz="2200" dirty="0" smtClean="0"/>
          </a:p>
          <a:p>
            <a:pPr lvl="1"/>
            <a:r>
              <a:rPr lang="en-CA" sz="2200" dirty="0" smtClean="0"/>
              <a:t>Common Java libraries, e.g., </a:t>
            </a:r>
            <a:r>
              <a:rPr lang="en-CA" sz="2200" dirty="0" err="1" smtClean="0"/>
              <a:t>OpenCV</a:t>
            </a:r>
            <a:endParaRPr lang="en-CA" sz="2200" dirty="0" smtClean="0"/>
          </a:p>
          <a:p>
            <a:pPr lvl="1"/>
            <a:r>
              <a:rPr lang="en-CA" sz="2200" dirty="0" smtClean="0"/>
              <a:t>Statically linked binary (accessed over JNI)</a:t>
            </a:r>
          </a:p>
          <a:p>
            <a:pPr lvl="1"/>
            <a:r>
              <a:rPr lang="en-CA" sz="2162" dirty="0" smtClean="0"/>
              <a:t>Stored on </a:t>
            </a:r>
            <a:r>
              <a:rPr lang="en-CA" sz="2162" dirty="0" err="1" smtClean="0"/>
              <a:t>PathStore</a:t>
            </a:r>
            <a:endParaRPr lang="en-CA" sz="2162" dirty="0" smtClean="0"/>
          </a:p>
          <a:p>
            <a:r>
              <a:rPr lang="en-CA" sz="2500" dirty="0" smtClean="0"/>
              <a:t>Container/JVM reused across invocations</a:t>
            </a:r>
          </a:p>
          <a:p>
            <a:pPr lvl="1"/>
            <a:r>
              <a:rPr lang="en-CA" sz="2200" dirty="0" smtClean="0"/>
              <a:t>Can cache state in memory and local file system (/</a:t>
            </a:r>
            <a:r>
              <a:rPr lang="en-CA" sz="2200" dirty="0" err="1" smtClean="0"/>
              <a:t>tmp</a:t>
            </a:r>
            <a:r>
              <a:rPr lang="en-CA" sz="2200" dirty="0" smtClean="0"/>
              <a:t>)</a:t>
            </a:r>
          </a:p>
          <a:p>
            <a:r>
              <a:rPr lang="en-CA" sz="2500" dirty="0" smtClean="0"/>
              <a:t>Stateless</a:t>
            </a:r>
          </a:p>
          <a:p>
            <a:pPr lvl="1"/>
            <a:r>
              <a:rPr lang="en-CA" sz="2200" dirty="0" smtClean="0"/>
              <a:t>Container may be reclaimed at any time</a:t>
            </a:r>
          </a:p>
          <a:p>
            <a:pPr lvl="1"/>
            <a:r>
              <a:rPr lang="en-CA" sz="2200" dirty="0" smtClean="0"/>
              <a:t>Can leverage state caching, but should not rely on it</a:t>
            </a:r>
          </a:p>
          <a:p>
            <a:pPr lvl="1"/>
            <a:r>
              <a:rPr lang="en-CA" sz="2200" dirty="0" smtClean="0"/>
              <a:t>Persistent state stored on </a:t>
            </a:r>
            <a:r>
              <a:rPr lang="en-CA" sz="2200" dirty="0" err="1" smtClean="0"/>
              <a:t>PathStore</a:t>
            </a:r>
            <a:endParaRPr lang="en-CA" sz="2200" dirty="0" smtClean="0"/>
          </a:p>
          <a:p>
            <a:pPr lvl="1"/>
            <a:endParaRPr lang="en-CA" sz="2200" dirty="0" smtClean="0"/>
          </a:p>
          <a:p>
            <a:pPr lvl="1"/>
            <a:endParaRPr lang="en-CA" sz="2200" dirty="0" smtClean="0"/>
          </a:p>
          <a:p>
            <a:pPr lvl="1"/>
            <a:endParaRPr lang="en-CA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52294EB-5DE2-403A-B700-1863B0AC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</a:t>
            </a:r>
            <a:r>
              <a:rPr lang="en-US" dirty="0"/>
              <a:t>Test-Cases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A5201D1-F0E2-410F-9A5A-6A2539DDC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4339389" cy="5334000"/>
          </a:xfrm>
        </p:spPr>
        <p:txBody>
          <a:bodyPr>
            <a:normAutofit/>
          </a:bodyPr>
          <a:lstStyle/>
          <a:p>
            <a:pPr marL="390246" indent="-292325">
              <a:buSzPct val="45000"/>
              <a:buFont typeface="Wingdings" charset="2"/>
              <a:buChar char="l"/>
              <a:tabLst>
                <a:tab pos="653770" algn="l"/>
                <a:tab pos="1311860" algn="l"/>
                <a:tab pos="1968510" algn="l"/>
                <a:tab pos="2623719" algn="l"/>
                <a:tab pos="3281809" algn="l"/>
                <a:tab pos="3938459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</a:tabLst>
            </a:pPr>
            <a:r>
              <a:rPr lang="en-CA" sz="3200" dirty="0"/>
              <a:t>Microbenchmarks</a:t>
            </a:r>
          </a:p>
          <a:p>
            <a:pPr marL="390246" indent="-292325">
              <a:buSzPct val="45000"/>
              <a:buFont typeface="Wingdings" charset="2"/>
              <a:buChar char="l"/>
              <a:tabLst>
                <a:tab pos="653770" algn="l"/>
                <a:tab pos="1311860" algn="l"/>
                <a:tab pos="1968510" algn="l"/>
                <a:tab pos="2623719" algn="l"/>
                <a:tab pos="3281809" algn="l"/>
                <a:tab pos="3938459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</a:tabLst>
            </a:pPr>
            <a:r>
              <a:rPr lang="en-CA" sz="3200" dirty="0"/>
              <a:t>Face detection</a:t>
            </a:r>
          </a:p>
          <a:p>
            <a:pPr marL="790572" lvl="1" indent="-292325">
              <a:buSzPct val="45000"/>
              <a:buFont typeface="Wingdings" charset="2"/>
              <a:buChar char="l"/>
              <a:tabLst>
                <a:tab pos="653770" algn="l"/>
                <a:tab pos="1311860" algn="l"/>
                <a:tab pos="1968510" algn="l"/>
                <a:tab pos="2623719" algn="l"/>
                <a:tab pos="3281809" algn="l"/>
                <a:tab pos="3938459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</a:tabLst>
            </a:pPr>
            <a:r>
              <a:rPr lang="en-CA" sz="3200" dirty="0"/>
              <a:t>OpenCV</a:t>
            </a:r>
          </a:p>
          <a:p>
            <a:pPr marL="390246" indent="-292325">
              <a:buSzPct val="45000"/>
              <a:buFont typeface="Wingdings" charset="2"/>
              <a:buChar char="l"/>
              <a:tabLst>
                <a:tab pos="653770" algn="l"/>
                <a:tab pos="1311860" algn="l"/>
                <a:tab pos="1968510" algn="l"/>
                <a:tab pos="2623719" algn="l"/>
                <a:tab pos="3281809" algn="l"/>
                <a:tab pos="3938459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</a:tabLst>
            </a:pPr>
            <a:r>
              <a:rPr lang="en-CA" sz="3200" dirty="0"/>
              <a:t>Face recognition</a:t>
            </a:r>
          </a:p>
          <a:p>
            <a:pPr marL="790572" lvl="1" indent="-292325">
              <a:buSzPct val="45000"/>
              <a:buFont typeface="Wingdings" charset="2"/>
              <a:buChar char="l"/>
              <a:tabLst>
                <a:tab pos="653770" algn="l"/>
                <a:tab pos="1311860" algn="l"/>
                <a:tab pos="1968510" algn="l"/>
                <a:tab pos="2623719" algn="l"/>
                <a:tab pos="3281809" algn="l"/>
                <a:tab pos="3938459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</a:tabLst>
            </a:pPr>
            <a:r>
              <a:rPr lang="en-CA" sz="3200" dirty="0"/>
              <a:t>OpenCV</a:t>
            </a:r>
          </a:p>
          <a:p>
            <a:pPr marL="390246" indent="-292325">
              <a:buSzPct val="45000"/>
              <a:buFont typeface="Wingdings" charset="2"/>
              <a:buChar char="l"/>
              <a:tabLst>
                <a:tab pos="653770" algn="l"/>
                <a:tab pos="1311860" algn="l"/>
                <a:tab pos="1968510" algn="l"/>
                <a:tab pos="2623719" algn="l"/>
                <a:tab pos="3281809" algn="l"/>
                <a:tab pos="3938459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</a:tabLst>
            </a:pPr>
            <a:r>
              <a:rPr lang="en-CA" sz="3200" dirty="0" err="1"/>
              <a:t>IoTStat</a:t>
            </a:r>
            <a:r>
              <a:rPr lang="en-CA" sz="3200" dirty="0"/>
              <a:t> aggregator</a:t>
            </a:r>
            <a:endParaRPr lang="en-CA" sz="3200" dirty="0" smtClean="0"/>
          </a:p>
          <a:p>
            <a:pPr marL="1190898" lvl="2" indent="-292325">
              <a:buSzPct val="45000"/>
              <a:buFont typeface="Wingdings" charset="2"/>
              <a:buChar char="l"/>
              <a:tabLst>
                <a:tab pos="653770" algn="l"/>
                <a:tab pos="1311860" algn="l"/>
                <a:tab pos="1968510" algn="l"/>
                <a:tab pos="2623719" algn="l"/>
                <a:tab pos="3281809" algn="l"/>
                <a:tab pos="3938459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</a:tabLst>
            </a:pPr>
            <a:endParaRPr lang="en-CA" dirty="0" smtClean="0"/>
          </a:p>
          <a:p>
            <a:endParaRPr lang="en-US" sz="40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53C508B-C72C-4958-8449-F09D074935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63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9B7FE93-E939-4B78-95DD-083B10BD4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13523" y="1237780"/>
            <a:ext cx="3285557" cy="4515853"/>
          </a:xfrm>
          <a:prstGeom prst="rect">
            <a:avLst/>
          </a:prstGeom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Edge Computing 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754876" y="520757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72ABAD5-81FC-4808-BE8B-19106F9B0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08754" y="1237780"/>
            <a:ext cx="3290326" cy="451585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8898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52294EB-5DE2-403A-B700-1863B0AC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Topology</a:t>
            </a:r>
            <a:endParaRPr lang="en-US" dirty="0"/>
          </a:p>
        </p:txBody>
      </p:sp>
      <p:pic>
        <p:nvPicPr>
          <p:cNvPr id="11" name="Content Placeholder 3" descr="experiment-topo.pdf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897D628-17C7-4E63-8FCD-7B4F34EEA129}"/>
              </a:ext>
            </a:extLst>
          </p:cNvPr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-3497" r="-3741"/>
              <a:stretch>
                <a:fillRect/>
              </a:stretch>
            </p:blipFill>
          </mc:Choice>
          <mc:Fallback>
            <p:blipFill>
              <a:blip r:embed="rId4"/>
              <a:srcRect l="-3497" r="-3741"/>
              <a:stretch>
                <a:fillRect/>
              </a:stretch>
            </p:blipFill>
          </mc:Fallback>
        </mc:AlternateContent>
        <p:spPr>
          <a:xfrm>
            <a:off x="2137840" y="1392854"/>
            <a:ext cx="4804833" cy="4914812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53C508B-C72C-4958-8449-F09D074935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63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 </a:t>
            </a:r>
            <a:r>
              <a:rPr lang="en-CA" dirty="0"/>
              <a:t>Deployment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22" y="4517408"/>
            <a:ext cx="8250071" cy="1838941"/>
          </a:xfrm>
        </p:spPr>
        <p:txBody>
          <a:bodyPr>
            <a:normAutofit lnSpcReduction="10000"/>
          </a:bodyPr>
          <a:lstStyle/>
          <a:p>
            <a:pPr marL="390246" indent="-292325">
              <a:buSzPct val="45000"/>
              <a:buFont typeface="Wingdings" charset="2"/>
              <a:buChar char="l"/>
              <a:tabLst>
                <a:tab pos="653770" algn="l"/>
                <a:tab pos="1311860" algn="l"/>
                <a:tab pos="1968510" algn="l"/>
                <a:tab pos="2623719" algn="l"/>
                <a:tab pos="3281809" algn="l"/>
                <a:tab pos="3938459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</a:tabLst>
            </a:pPr>
            <a:r>
              <a:rPr lang="en-CA" dirty="0"/>
              <a:t>HelloWorld Application deployed on the</a:t>
            </a:r>
            <a:r>
              <a:rPr lang="en-CA" dirty="0" smtClean="0"/>
              <a:t> edge node</a:t>
            </a:r>
          </a:p>
          <a:p>
            <a:pPr marL="790572" lvl="1" indent="-292325">
              <a:buSzPct val="45000"/>
              <a:buFont typeface="Wingdings" charset="2"/>
              <a:buChar char="l"/>
              <a:tabLst>
                <a:tab pos="653770" algn="l"/>
                <a:tab pos="1311860" algn="l"/>
                <a:tab pos="1968510" algn="l"/>
                <a:tab pos="2623719" algn="l"/>
                <a:tab pos="3281809" algn="l"/>
                <a:tab pos="3938459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</a:tabLst>
            </a:pPr>
            <a:endParaRPr lang="en-CA" dirty="0" smtClean="0"/>
          </a:p>
          <a:p>
            <a:pPr marL="390246" indent="-292325">
              <a:buSzPct val="45000"/>
              <a:buFont typeface="Wingdings" charset="2"/>
              <a:buChar char="l"/>
              <a:tabLst>
                <a:tab pos="653770" algn="l"/>
                <a:tab pos="1311860" algn="l"/>
                <a:tab pos="1968510" algn="l"/>
                <a:tab pos="2623719" algn="l"/>
                <a:tab pos="3281809" algn="l"/>
                <a:tab pos="3938459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</a:tabLst>
            </a:pPr>
            <a:r>
              <a:rPr lang="en-CA" dirty="0"/>
              <a:t>Downloading and deploying a minimal container (only JVM) from a cloud location is 13.2 seconds</a:t>
            </a:r>
          </a:p>
          <a:p>
            <a:pPr marL="790572" lvl="1" indent="-292325">
              <a:buSzPct val="45000"/>
              <a:buFont typeface="Wingdings" charset="2"/>
              <a:buChar char="l"/>
              <a:tabLst>
                <a:tab pos="653770" algn="l"/>
                <a:tab pos="1311860" algn="l"/>
                <a:tab pos="1968510" algn="l"/>
                <a:tab pos="2623719" algn="l"/>
                <a:tab pos="3281809" algn="l"/>
                <a:tab pos="3938459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</a:tabLst>
            </a:pP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7BF7E10-D396-4520-9B4F-B27BE62FD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A89FC66-8476-4A62-B184-FD4955E4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1261230"/>
            <a:ext cx="7134225" cy="2819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64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6A9E68B-3C80-4ECF-BC50-36598649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PathStore</a:t>
            </a:r>
            <a:r>
              <a:rPr lang="en-US" dirty="0" smtClean="0"/>
              <a:t> Read Miss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DA452B2-5852-47AC-B9A5-165D1A4AD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836350" y="1442537"/>
            <a:ext cx="5892421" cy="4712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B11BADA-3E01-4BB4-A741-AB876C31C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836351" y="1442536"/>
            <a:ext cx="5892422" cy="4712444"/>
          </a:xfrm>
          <a:prstGeom prst="rect">
            <a:avLst/>
          </a:prstGeom>
        </p:spPr>
      </p:pic>
      <p:pic>
        <p:nvPicPr>
          <p:cNvPr id="6" name="Content Placeholder 3" descr="experiment-topo.pdf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897D628-17C7-4E63-8FCD-7B4F34EEA129}"/>
              </a:ext>
            </a:extLst>
          </p:cNvPr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-3497" r="-3741"/>
              <a:stretch>
                <a:fillRect/>
              </a:stretch>
            </p:blipFill>
          </mc:Choice>
          <mc:Fallback>
            <p:blipFill>
              <a:blip r:embed="rId5"/>
              <a:srcRect l="-3497" r="-3741"/>
              <a:stretch>
                <a:fillRect/>
              </a:stretch>
            </p:blipFill>
          </mc:Fallback>
        </mc:AlternateContent>
        <p:spPr>
          <a:xfrm>
            <a:off x="265995" y="1341966"/>
            <a:ext cx="2938410" cy="300566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00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A9E68B-3C80-4ECF-BC50-36598649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PathStore</a:t>
            </a:r>
            <a:r>
              <a:rPr lang="en-US" dirty="0"/>
              <a:t> Read Hit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1E6132-BCF4-49BA-841A-DFCFDD584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1399310"/>
            <a:ext cx="5892799" cy="482138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42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</a:t>
            </a:r>
            <a:r>
              <a:rPr lang="en-CA" dirty="0"/>
              <a:t>Propagation Time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F7E1689-88A3-416F-AC23-D42EAA5F1036}"/>
              </a:ext>
            </a:extLst>
          </p:cNvPr>
          <p:cNvSpPr/>
          <p:nvPr/>
        </p:nvSpPr>
        <p:spPr>
          <a:xfrm>
            <a:off x="4690786" y="2032632"/>
            <a:ext cx="395785" cy="394174"/>
          </a:xfrm>
          <a:prstGeom prst="ellipse">
            <a:avLst/>
          </a:prstGeom>
          <a:solidFill>
            <a:srgbClr val="FFC000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2F4E7E1-FA83-4466-8456-75261E575C89}"/>
              </a:ext>
            </a:extLst>
          </p:cNvPr>
          <p:cNvSpPr/>
          <p:nvPr/>
        </p:nvSpPr>
        <p:spPr>
          <a:xfrm>
            <a:off x="5708682" y="3015268"/>
            <a:ext cx="395785" cy="394174"/>
          </a:xfrm>
          <a:prstGeom prst="ellipse">
            <a:avLst/>
          </a:prstGeom>
          <a:solidFill>
            <a:srgbClr val="FFC000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BC92090-2593-4583-B45E-5BD1C44903C0}"/>
              </a:ext>
            </a:extLst>
          </p:cNvPr>
          <p:cNvSpPr/>
          <p:nvPr/>
        </p:nvSpPr>
        <p:spPr>
          <a:xfrm>
            <a:off x="3791712" y="3015268"/>
            <a:ext cx="395785" cy="394174"/>
          </a:xfrm>
          <a:prstGeom prst="ellipse">
            <a:avLst/>
          </a:prstGeom>
          <a:solidFill>
            <a:srgbClr val="FFC000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741C8EB-0814-45DE-9D4B-5B6CD469C99E}"/>
              </a:ext>
            </a:extLst>
          </p:cNvPr>
          <p:cNvSpPr/>
          <p:nvPr/>
        </p:nvSpPr>
        <p:spPr>
          <a:xfrm>
            <a:off x="3208433" y="4292139"/>
            <a:ext cx="395785" cy="394174"/>
          </a:xfrm>
          <a:prstGeom prst="ellipse">
            <a:avLst/>
          </a:prstGeom>
          <a:solidFill>
            <a:srgbClr val="FFC000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D67F5A2-D598-4B2C-AFB5-669104C2F7C0}"/>
              </a:ext>
            </a:extLst>
          </p:cNvPr>
          <p:cNvSpPr/>
          <p:nvPr/>
        </p:nvSpPr>
        <p:spPr>
          <a:xfrm>
            <a:off x="4295001" y="4292139"/>
            <a:ext cx="395785" cy="394174"/>
          </a:xfrm>
          <a:prstGeom prst="ellipse">
            <a:avLst/>
          </a:prstGeom>
          <a:solidFill>
            <a:srgbClr val="FFC000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C89F725-8921-43AF-84F1-5E997E9426D6}"/>
              </a:ext>
            </a:extLst>
          </p:cNvPr>
          <p:cNvSpPr/>
          <p:nvPr/>
        </p:nvSpPr>
        <p:spPr>
          <a:xfrm>
            <a:off x="5183676" y="4264847"/>
            <a:ext cx="395785" cy="394174"/>
          </a:xfrm>
          <a:prstGeom prst="ellipse">
            <a:avLst/>
          </a:prstGeom>
          <a:solidFill>
            <a:srgbClr val="FFC000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9BEACC-37BD-4A3C-89EC-EE9F2961FB78}"/>
              </a:ext>
            </a:extLst>
          </p:cNvPr>
          <p:cNvCxnSpPr>
            <a:cxnSpLocks/>
            <a:stCxn id="11" idx="0"/>
            <a:endCxn id="10" idx="3"/>
          </p:cNvCxnSpPr>
          <p:nvPr/>
        </p:nvCxnSpPr>
        <p:spPr>
          <a:xfrm flipV="1">
            <a:off x="3406326" y="3351717"/>
            <a:ext cx="443347" cy="9404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9C0A2CC-6AB6-49A3-89BE-01C61A612A6E}"/>
              </a:ext>
            </a:extLst>
          </p:cNvPr>
          <p:cNvCxnSpPr>
            <a:cxnSpLocks/>
            <a:stCxn id="12" idx="0"/>
            <a:endCxn id="10" idx="5"/>
          </p:cNvCxnSpPr>
          <p:nvPr/>
        </p:nvCxnSpPr>
        <p:spPr>
          <a:xfrm flipH="1" flipV="1">
            <a:off x="4129536" y="3351717"/>
            <a:ext cx="363358" cy="9404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6F89E1D-FC47-43DC-ABDF-A42E3EABFCC9}"/>
              </a:ext>
            </a:extLst>
          </p:cNvPr>
          <p:cNvCxnSpPr>
            <a:cxnSpLocks/>
            <a:stCxn id="10" idx="7"/>
            <a:endCxn id="8" idx="3"/>
          </p:cNvCxnSpPr>
          <p:nvPr/>
        </p:nvCxnSpPr>
        <p:spPr>
          <a:xfrm flipV="1">
            <a:off x="4129536" y="2369081"/>
            <a:ext cx="619211" cy="7039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EDB0D97-CD8A-4BBB-A7FE-174E8503D62F}"/>
              </a:ext>
            </a:extLst>
          </p:cNvPr>
          <p:cNvCxnSpPr>
            <a:cxnSpLocks/>
            <a:stCxn id="9" idx="1"/>
            <a:endCxn id="8" idx="5"/>
          </p:cNvCxnSpPr>
          <p:nvPr/>
        </p:nvCxnSpPr>
        <p:spPr>
          <a:xfrm flipH="1" flipV="1">
            <a:off x="5028610" y="2369081"/>
            <a:ext cx="738033" cy="7039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00D6675-DF10-4201-A8B3-645EADDE44DA}"/>
              </a:ext>
            </a:extLst>
          </p:cNvPr>
          <p:cNvCxnSpPr>
            <a:cxnSpLocks/>
            <a:stCxn id="13" idx="7"/>
            <a:endCxn id="9" idx="3"/>
          </p:cNvCxnSpPr>
          <p:nvPr/>
        </p:nvCxnSpPr>
        <p:spPr>
          <a:xfrm flipV="1">
            <a:off x="5521500" y="3351717"/>
            <a:ext cx="245143" cy="970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FA03942-84C8-4D36-8DF7-EB7FD88904BD}"/>
              </a:ext>
            </a:extLst>
          </p:cNvPr>
          <p:cNvSpPr txBox="1"/>
          <p:nvPr/>
        </p:nvSpPr>
        <p:spPr>
          <a:xfrm>
            <a:off x="2963820" y="4747406"/>
            <a:ext cx="8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Edge1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FA03942-84C8-4D36-8DF7-EB7FD88904BD}"/>
              </a:ext>
            </a:extLst>
          </p:cNvPr>
          <p:cNvSpPr txBox="1"/>
          <p:nvPr/>
        </p:nvSpPr>
        <p:spPr>
          <a:xfrm>
            <a:off x="4089885" y="4747406"/>
            <a:ext cx="8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Edge2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FA03942-84C8-4D36-8DF7-EB7FD88904BD}"/>
              </a:ext>
            </a:extLst>
          </p:cNvPr>
          <p:cNvSpPr txBox="1"/>
          <p:nvPr/>
        </p:nvSpPr>
        <p:spPr>
          <a:xfrm>
            <a:off x="5052968" y="4747406"/>
            <a:ext cx="8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Edge3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FA03942-84C8-4D36-8DF7-EB7FD88904BD}"/>
              </a:ext>
            </a:extLst>
          </p:cNvPr>
          <p:cNvSpPr txBox="1"/>
          <p:nvPr/>
        </p:nvSpPr>
        <p:spPr>
          <a:xfrm>
            <a:off x="6179037" y="2994804"/>
            <a:ext cx="8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Core2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FA03942-84C8-4D36-8DF7-EB7FD88904BD}"/>
              </a:ext>
            </a:extLst>
          </p:cNvPr>
          <p:cNvSpPr txBox="1"/>
          <p:nvPr/>
        </p:nvSpPr>
        <p:spPr>
          <a:xfrm>
            <a:off x="2902436" y="2994804"/>
            <a:ext cx="8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Core1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FA03942-84C8-4D36-8DF7-EB7FD88904BD}"/>
              </a:ext>
            </a:extLst>
          </p:cNvPr>
          <p:cNvSpPr txBox="1"/>
          <p:nvPr/>
        </p:nvSpPr>
        <p:spPr>
          <a:xfrm>
            <a:off x="4542851" y="2438122"/>
            <a:ext cx="8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Cloud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187497" y="3212355"/>
            <a:ext cx="1231424" cy="1137509"/>
            <a:chOff x="4187497" y="3212355"/>
            <a:chExt cx="1231424" cy="1137509"/>
          </a:xfrm>
        </p:grpSpPr>
        <p:sp>
          <p:nvSpPr>
            <p:cNvPr id="36" name="TextBox 3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DBF8160-C03C-4476-80AE-967047D204C3}"/>
                </a:ext>
              </a:extLst>
            </p:cNvPr>
            <p:cNvSpPr txBox="1"/>
            <p:nvPr/>
          </p:nvSpPr>
          <p:spPr>
            <a:xfrm>
              <a:off x="4612217" y="3412486"/>
              <a:ext cx="806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+mj-lt"/>
                  <a:cs typeface="Arial" panose="020B0604020202020204" pitchFamily="34" charset="0"/>
                </a:rPr>
                <a:t>37 </a:t>
              </a:r>
              <a:r>
                <a:rPr lang="en-US" dirty="0" err="1">
                  <a:solidFill>
                    <a:schemeClr val="accent6"/>
                  </a:solidFill>
                  <a:latin typeface="+mj-lt"/>
                  <a:cs typeface="Arial" panose="020B0604020202020204" pitchFamily="34" charset="0"/>
                </a:rPr>
                <a:t>ms</a:t>
              </a:r>
              <a:endParaRPr lang="en-US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34" name="Curved Connector 33"/>
            <p:cNvCxnSpPr>
              <a:stCxn id="10" idx="6"/>
              <a:endCxn id="12" idx="7"/>
            </p:cNvCxnSpPr>
            <p:nvPr/>
          </p:nvCxnSpPr>
          <p:spPr>
            <a:xfrm>
              <a:off x="4187497" y="3212355"/>
              <a:ext cx="445328" cy="1137509"/>
            </a:xfrm>
            <a:prstGeom prst="curvedConnector2">
              <a:avLst/>
            </a:prstGeom>
            <a:ln w="38100" cap="flat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2529959" y="3212355"/>
            <a:ext cx="1261754" cy="1137509"/>
            <a:chOff x="2529959" y="3212355"/>
            <a:chExt cx="1261754" cy="1137509"/>
          </a:xfrm>
        </p:grpSpPr>
        <p:sp>
          <p:nvSpPr>
            <p:cNvPr id="33" name="TextBox 32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59A77BF-EAEC-4113-A92C-135A58A5DF86}"/>
                </a:ext>
              </a:extLst>
            </p:cNvPr>
            <p:cNvSpPr txBox="1"/>
            <p:nvPr/>
          </p:nvSpPr>
          <p:spPr>
            <a:xfrm>
              <a:off x="2529959" y="3617089"/>
              <a:ext cx="806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+mj-lt"/>
                  <a:cs typeface="Arial" panose="020B0604020202020204" pitchFamily="34" charset="0"/>
                </a:rPr>
                <a:t>9.8 </a:t>
              </a:r>
              <a:r>
                <a:rPr lang="en-US" dirty="0" err="1">
                  <a:solidFill>
                    <a:schemeClr val="accent6"/>
                  </a:solidFill>
                  <a:latin typeface="+mj-lt"/>
                  <a:cs typeface="Arial" panose="020B0604020202020204" pitchFamily="34" charset="0"/>
                </a:rPr>
                <a:t>ms</a:t>
              </a:r>
              <a:endParaRPr lang="en-US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39" name="Curved Connector 38"/>
            <p:cNvCxnSpPr>
              <a:stCxn id="11" idx="1"/>
              <a:endCxn id="10" idx="2"/>
            </p:cNvCxnSpPr>
            <p:nvPr/>
          </p:nvCxnSpPr>
          <p:spPr>
            <a:xfrm rot="5400000" flipH="1" flipV="1">
              <a:off x="2960299" y="3518451"/>
              <a:ext cx="1137509" cy="525318"/>
            </a:xfrm>
            <a:prstGeom prst="curvedConnector2">
              <a:avLst/>
            </a:prstGeom>
            <a:ln w="38100" cap="flat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132661" y="1927989"/>
            <a:ext cx="1616086" cy="2561238"/>
            <a:chOff x="3132661" y="1927989"/>
            <a:chExt cx="1616086" cy="2561238"/>
          </a:xfrm>
        </p:grpSpPr>
        <p:cxnSp>
          <p:nvCxnSpPr>
            <p:cNvPr id="46" name="Curved Connector 38"/>
            <p:cNvCxnSpPr>
              <a:stCxn id="11" idx="2"/>
              <a:endCxn id="8" idx="1"/>
            </p:cNvCxnSpPr>
            <p:nvPr/>
          </p:nvCxnSpPr>
          <p:spPr>
            <a:xfrm rot="10800000" flipH="1">
              <a:off x="3208433" y="2090358"/>
              <a:ext cx="1540314" cy="2398869"/>
            </a:xfrm>
            <a:prstGeom prst="curvedConnector4">
              <a:avLst>
                <a:gd name="adj1" fmla="val -68434"/>
                <a:gd name="adj2" fmla="val 111936"/>
              </a:avLst>
            </a:prstGeom>
            <a:ln w="38100" cap="flat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59A77BF-EAEC-4113-A92C-135A58A5DF86}"/>
                </a:ext>
              </a:extLst>
            </p:cNvPr>
            <p:cNvSpPr txBox="1"/>
            <p:nvPr/>
          </p:nvSpPr>
          <p:spPr>
            <a:xfrm>
              <a:off x="3132661" y="1927989"/>
              <a:ext cx="1118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latin typeface="+mj-lt"/>
                  <a:cs typeface="Arial" panose="020B0604020202020204" pitchFamily="34" charset="0"/>
                </a:rPr>
                <a:t>82.8 ms</a:t>
              </a:r>
            </a:p>
            <a:p>
              <a:endParaRPr lang="en-US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93228" y="2281472"/>
            <a:ext cx="5153278" cy="2360156"/>
            <a:chOff x="893228" y="2281472"/>
            <a:chExt cx="5153278" cy="2360156"/>
          </a:xfrm>
        </p:grpSpPr>
        <p:cxnSp>
          <p:nvCxnSpPr>
            <p:cNvPr id="67" name="Curved Connector 38"/>
            <p:cNvCxnSpPr>
              <a:endCxn id="9" idx="7"/>
            </p:cNvCxnSpPr>
            <p:nvPr/>
          </p:nvCxnSpPr>
          <p:spPr>
            <a:xfrm flipV="1">
              <a:off x="3360833" y="3072993"/>
              <a:ext cx="2685673" cy="1568635"/>
            </a:xfrm>
            <a:prstGeom prst="curvedConnector4">
              <a:avLst>
                <a:gd name="adj1" fmla="val -97759"/>
                <a:gd name="adj2" fmla="val 206637"/>
              </a:avLst>
            </a:prstGeom>
            <a:ln w="38100" cap="flat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59A77BF-EAEC-4113-A92C-135A58A5DF86}"/>
                </a:ext>
              </a:extLst>
            </p:cNvPr>
            <p:cNvSpPr txBox="1"/>
            <p:nvPr/>
          </p:nvSpPr>
          <p:spPr>
            <a:xfrm>
              <a:off x="893228" y="2281472"/>
              <a:ext cx="1118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latin typeface="+mj-lt"/>
                  <a:cs typeface="Arial" panose="020B0604020202020204" pitchFamily="34" charset="0"/>
                </a:rPr>
                <a:t>263.6 ms</a:t>
              </a:r>
            </a:p>
            <a:p>
              <a:endParaRPr lang="en-US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87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1BF2A0B-65DE-4CC1-BFEF-B1DD19183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75942" y="1110999"/>
            <a:ext cx="6752251" cy="54138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A806047-3151-46AB-BDC6-4F546759C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81970" y="1110999"/>
            <a:ext cx="6746223" cy="5413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8771A56-BD20-4BF9-924E-BB86C9280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943" y="1111000"/>
            <a:ext cx="6748857" cy="5413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E95DEFB-1149-45C0-9DF7-ECF8867C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722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E95DEFB-1149-45C0-9DF7-ECF8867C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38D7BAF-EC29-46B1-9F51-89D5368D1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085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Path computing</a:t>
            </a:r>
          </a:p>
          <a:p>
            <a:pPr lvl="1"/>
            <a:r>
              <a:rPr lang="en-US" dirty="0"/>
              <a:t>a new paradigm that enables processing and storage on a progression of datacenters interposed along the geographical span of the network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CloudPath</a:t>
            </a:r>
            <a:r>
              <a:rPr lang="en-US" dirty="0"/>
              <a:t>, a new platform that implements</a:t>
            </a:r>
            <a:br>
              <a:rPr lang="en-US" dirty="0"/>
            </a:br>
            <a:r>
              <a:rPr lang="en-US" dirty="0"/>
              <a:t>the path computing paradigm</a:t>
            </a:r>
          </a:p>
          <a:p>
            <a:pPr lvl="1"/>
            <a:r>
              <a:rPr lang="en-US" dirty="0"/>
              <a:t>Eventual consistent storage service that automatically replicates application state on-demand across</a:t>
            </a:r>
            <a:br>
              <a:rPr lang="en-US" dirty="0"/>
            </a:br>
            <a:r>
              <a:rPr lang="en-US" dirty="0"/>
              <a:t>the multiple datacenter tiers</a:t>
            </a:r>
          </a:p>
          <a:p>
            <a:pPr lvl="1"/>
            <a:r>
              <a:rPr lang="en-US" dirty="0"/>
              <a:t>Deploys applications that are consisted of short-lived and stateless functions and can be rapidly instantiated on-</a:t>
            </a:r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Easy to program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97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E95DEFB-1149-45C0-9DF7-ECF8867C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/>
              <a:t>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38D7BAF-EC29-46B1-9F51-89D5368D1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085"/>
            <a:ext cx="8229600" cy="5334000"/>
          </a:xfrm>
        </p:spPr>
        <p:txBody>
          <a:bodyPr>
            <a:normAutofit/>
          </a:bodyPr>
          <a:lstStyle/>
          <a:p>
            <a:pPr marL="430213" indent="-322263">
              <a:buSzPct val="45000"/>
              <a:buFont typeface="Wingdings" charset="2"/>
              <a:buChar char="l"/>
              <a:tabLst>
                <a:tab pos="720725" algn="l"/>
                <a:tab pos="1446213" algn="l"/>
                <a:tab pos="2170113" algn="l"/>
                <a:tab pos="2892425" algn="l"/>
                <a:tab pos="3617913" algn="l"/>
                <a:tab pos="4341813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83625" algn="l"/>
              </a:tabLst>
            </a:pPr>
            <a:r>
              <a:rPr lang="en-CA" dirty="0" smtClean="0"/>
              <a:t>Improved support for user mobility</a:t>
            </a:r>
          </a:p>
          <a:p>
            <a:pPr marL="430213" indent="-322263">
              <a:buSzPct val="45000"/>
              <a:buFont typeface="Wingdings" charset="2"/>
              <a:buChar char="l"/>
              <a:tabLst>
                <a:tab pos="720725" algn="l"/>
                <a:tab pos="1446213" algn="l"/>
                <a:tab pos="2170113" algn="l"/>
                <a:tab pos="2892425" algn="l"/>
                <a:tab pos="3617913" algn="l"/>
                <a:tab pos="4341813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83625" algn="l"/>
              </a:tabLst>
            </a:pPr>
            <a:r>
              <a:rPr lang="en-CA" dirty="0" smtClean="0"/>
              <a:t>Additional consistency models</a:t>
            </a:r>
          </a:p>
          <a:p>
            <a:pPr marL="430213" indent="-322263">
              <a:buSzPct val="45000"/>
              <a:buFont typeface="Wingdings" charset="2"/>
              <a:buChar char="l"/>
              <a:tabLst>
                <a:tab pos="720725" algn="l"/>
                <a:tab pos="1446213" algn="l"/>
                <a:tab pos="2170113" algn="l"/>
                <a:tab pos="2892425" algn="l"/>
                <a:tab pos="3617913" algn="l"/>
                <a:tab pos="4341813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83625" algn="l"/>
              </a:tabLst>
            </a:pPr>
            <a:r>
              <a:rPr lang="en-CA" dirty="0" smtClean="0"/>
              <a:t>Disconnected operation</a:t>
            </a:r>
          </a:p>
          <a:p>
            <a:pPr marL="430213" indent="-322263">
              <a:buSzPct val="45000"/>
              <a:buFont typeface="Wingdings" charset="2"/>
              <a:buChar char="l"/>
              <a:tabLst>
                <a:tab pos="720725" algn="l"/>
                <a:tab pos="1446213" algn="l"/>
                <a:tab pos="2170113" algn="l"/>
                <a:tab pos="2892425" algn="l"/>
                <a:tab pos="3617913" algn="l"/>
                <a:tab pos="4341813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83625" algn="l"/>
              </a:tabLst>
            </a:pPr>
            <a:r>
              <a:rPr lang="en-CA" dirty="0" smtClean="0"/>
              <a:t>Streaming, multi stage data reduction</a:t>
            </a:r>
          </a:p>
          <a:p>
            <a:pPr marL="430213" indent="-322263">
              <a:buSzPct val="45000"/>
              <a:buFont typeface="Wingdings" charset="2"/>
              <a:buChar char="l"/>
              <a:tabLst>
                <a:tab pos="720725" algn="l"/>
                <a:tab pos="1446213" algn="l"/>
                <a:tab pos="2170113" algn="l"/>
                <a:tab pos="2892425" algn="l"/>
                <a:tab pos="3617913" algn="l"/>
                <a:tab pos="4341813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83625" algn="l"/>
              </a:tabLst>
            </a:pPr>
            <a:r>
              <a:rPr lang="en-CA" dirty="0" smtClean="0"/>
              <a:t>More applications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97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9" name=" 21"/>
          <p:cNvSpPr>
            <a:spLocks noGrp="1"/>
          </p:cNvSpPr>
          <p:nvPr/>
        </p:nvSpPr>
        <p:spPr bwMode="auto">
          <a:xfrm>
            <a:off x="10096500" y="7677150"/>
            <a:ext cx="342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  <a:sym typeface="Gill Sans Light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82C451E7-50C1-4219-ACBE-74EDAE4B8F9D}" type="slidenum">
              <a:rPr lang="en-US"/>
              <a:pPr/>
              <a:t>48</a:t>
            </a:fld>
            <a:endParaRPr lang="en-US"/>
          </a:p>
        </p:txBody>
      </p:sp>
      <p:pic>
        <p:nvPicPr>
          <p:cNvPr id="6146" name="Picture 2" descr="https://www.fluentstream.com/wp-content/uploads/2012/07/question-m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06687" y="1759826"/>
            <a:ext cx="3730625" cy="37306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50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Path Computing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167" y="1550952"/>
            <a:ext cx="5249333" cy="3719554"/>
          </a:xfrm>
        </p:spPr>
        <p:txBody>
          <a:bodyPr vert="horz" anchor="t">
            <a:noAutofit/>
          </a:bodyPr>
          <a:lstStyle/>
          <a:p>
            <a:pPr marL="0" indent="0" algn="ctr">
              <a:buClr>
                <a:srgbClr val="009FEC"/>
              </a:buClr>
              <a:buSzPct val="69998"/>
              <a:buNone/>
            </a:pPr>
            <a:r>
              <a:rPr lang="en-US" sz="4000" dirty="0" smtClean="0"/>
              <a:t>Multi</a:t>
            </a:r>
            <a:r>
              <a:rPr lang="en-US" sz="4000" dirty="0"/>
              <a:t>-tier cloud paradigm that supports processing and storage on a progression of datacenters deployed over the geographic span of a </a:t>
            </a:r>
            <a:r>
              <a:rPr lang="en-US" sz="4000" dirty="0" smtClean="0"/>
              <a:t>network.</a:t>
            </a:r>
          </a:p>
          <a:p>
            <a:pPr marL="0" lvl="1" indent="0" algn="ctr">
              <a:buClr>
                <a:srgbClr val="009FEC"/>
              </a:buClr>
              <a:buSzPct val="69998"/>
              <a:buNone/>
            </a:pP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pPr marL="0" lvl="1" indent="0" algn="ctr">
              <a:buClr>
                <a:srgbClr val="009FEC"/>
              </a:buClr>
              <a:buSzPct val="69998"/>
            </a:pP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72ABAD5-81FC-4808-BE8B-19106F9B0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13499" y="3349503"/>
            <a:ext cx="1905913" cy="261579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8898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en-CA" dirty="0" smtClean="0"/>
              <a:t>Benefits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lIns="82945" tIns="41473" rIns="82945" bIns="41473"/>
          <a:lstStyle/>
          <a:p>
            <a:r>
              <a:rPr lang="en-US" dirty="0" smtClean="0"/>
              <a:t>Cache and aggregate data and process information at different layers</a:t>
            </a:r>
          </a:p>
          <a:p>
            <a:endParaRPr lang="en-CA" dirty="0" smtClean="0"/>
          </a:p>
          <a:p>
            <a:r>
              <a:rPr lang="en-CA" dirty="0" smtClean="0"/>
              <a:t>Optimize component placement based on:</a:t>
            </a:r>
          </a:p>
          <a:p>
            <a:pPr lvl="1"/>
            <a:r>
              <a:rPr lang="en-CA" dirty="0" smtClean="0"/>
              <a:t>Latency</a:t>
            </a:r>
          </a:p>
          <a:p>
            <a:pPr lvl="1"/>
            <a:r>
              <a:rPr lang="en-CA" dirty="0" smtClean="0"/>
              <a:t>HW availability</a:t>
            </a:r>
          </a:p>
          <a:p>
            <a:pPr lvl="1"/>
            <a:r>
              <a:rPr lang="en-CA" dirty="0" smtClean="0"/>
              <a:t>Cost</a:t>
            </a:r>
          </a:p>
          <a:p>
            <a:pPr lvl="1"/>
            <a:r>
              <a:rPr lang="en-CA" dirty="0" smtClean="0"/>
              <a:t>Geographic locality</a:t>
            </a:r>
          </a:p>
          <a:p>
            <a:pPr lvl="1"/>
            <a:r>
              <a:rPr lang="en-CA" dirty="0" smtClean="0"/>
              <a:t>Size of served population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72ABAD5-81FC-4808-BE8B-19106F9B0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13499" y="3349503"/>
            <a:ext cx="1905913" cy="26157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en-CA" dirty="0" smtClean="0"/>
              <a:t>Challenges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lIns="82945" tIns="41473" rIns="82945" bIns="41473"/>
          <a:lstStyle/>
          <a:p>
            <a:r>
              <a:rPr lang="en-CA" dirty="0" smtClean="0"/>
              <a:t>How to partition server functionality?</a:t>
            </a:r>
          </a:p>
          <a:p>
            <a:endParaRPr lang="en-CA" dirty="0" smtClean="0"/>
          </a:p>
          <a:p>
            <a:r>
              <a:rPr lang="en-CA" dirty="0" smtClean="0"/>
              <a:t>Most data centers are small</a:t>
            </a:r>
          </a:p>
          <a:p>
            <a:pPr lvl="1"/>
            <a:r>
              <a:rPr lang="en-CA" dirty="0" smtClean="0"/>
              <a:t>Applications need to be deployed on demand</a:t>
            </a:r>
          </a:p>
          <a:p>
            <a:pPr lvl="1"/>
            <a:r>
              <a:rPr lang="en-CA" dirty="0" smtClean="0"/>
              <a:t>Data needs to be replicated on demand</a:t>
            </a:r>
          </a:p>
          <a:p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en-CA" dirty="0" smtClean="0"/>
              <a:t>Modern Web Services/Applications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6480" y="1700818"/>
            <a:ext cx="8231040" cy="4526395"/>
          </a:xfrm>
        </p:spPr>
        <p:txBody>
          <a:bodyPr lIns="82945" tIns="41473" rIns="82945" bIns="41473"/>
          <a:lstStyle/>
          <a:p>
            <a:r>
              <a:rPr lang="en-CA" dirty="0" smtClean="0"/>
              <a:t>Collection of independent stateless handlers</a:t>
            </a:r>
          </a:p>
          <a:p>
            <a:pPr lvl="1"/>
            <a:r>
              <a:rPr lang="en-CA" dirty="0" smtClean="0"/>
              <a:t>REST</a:t>
            </a:r>
          </a:p>
          <a:p>
            <a:pPr lvl="1"/>
            <a:r>
              <a:rPr lang="en-CA" dirty="0" smtClean="0"/>
              <a:t>Scalability</a:t>
            </a:r>
          </a:p>
          <a:p>
            <a:pPr lvl="1"/>
            <a:r>
              <a:rPr lang="en-CA" dirty="0" smtClean="0"/>
              <a:t>Fault tolerance</a:t>
            </a:r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6" name="Picture 5" descr="rest-cru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095" y="2253836"/>
            <a:ext cx="5044634" cy="23503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en-CA" dirty="0" smtClean="0"/>
              <a:t>Modern Web Services/Applications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6480" y="1700818"/>
            <a:ext cx="8231040" cy="4526395"/>
          </a:xfrm>
        </p:spPr>
        <p:txBody>
          <a:bodyPr lIns="82945" tIns="41473" rIns="82945" bIns="41473"/>
          <a:lstStyle/>
          <a:p>
            <a:r>
              <a:rPr lang="en-CA" dirty="0" smtClean="0"/>
              <a:t>Collection of independent stateless handlers</a:t>
            </a:r>
          </a:p>
          <a:p>
            <a:pPr lvl="1"/>
            <a:r>
              <a:rPr lang="en-CA" dirty="0" smtClean="0"/>
              <a:t>REST</a:t>
            </a:r>
          </a:p>
          <a:p>
            <a:pPr lvl="1"/>
            <a:r>
              <a:rPr lang="en-CA" dirty="0" smtClean="0"/>
              <a:t>Scalability</a:t>
            </a:r>
          </a:p>
          <a:p>
            <a:pPr lvl="1"/>
            <a:r>
              <a:rPr lang="en-CA" dirty="0" smtClean="0"/>
              <a:t>Fault tolerance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>
                <a:solidFill>
                  <a:srgbClr val="FF0000"/>
                </a:solidFill>
              </a:rPr>
              <a:t>Key Enabler</a:t>
            </a:r>
            <a:r>
              <a:rPr lang="en-CA" dirty="0" smtClean="0"/>
              <a:t>: Shared storage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Picture 5" descr="rest-cru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095" y="2253836"/>
            <a:ext cx="5044634" cy="23503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31180</TotalTime>
  <Words>1996</Words>
  <Application>Microsoft Macintosh PowerPoint</Application>
  <PresentationFormat>On-screen Show (4:3)</PresentationFormat>
  <Paragraphs>576</Paragraphs>
  <Slides>48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Flow</vt:lpstr>
      <vt:lpstr>CloudPath: A Multi-Tier Cloud Computing Framework</vt:lpstr>
      <vt:lpstr>Next Generation Mobile Apps</vt:lpstr>
      <vt:lpstr>Edge Computing</vt:lpstr>
      <vt:lpstr>Edge Computing …</vt:lpstr>
      <vt:lpstr>Path Computing</vt:lpstr>
      <vt:lpstr>Benefits</vt:lpstr>
      <vt:lpstr>Challenges</vt:lpstr>
      <vt:lpstr>Modern Web Services/Applications</vt:lpstr>
      <vt:lpstr>Modern Web Services/Applications</vt:lpstr>
      <vt:lpstr>Approach</vt:lpstr>
      <vt:lpstr>Benefits</vt:lpstr>
      <vt:lpstr>CloudPath</vt:lpstr>
      <vt:lpstr>CloudPath</vt:lpstr>
      <vt:lpstr>PathStore Design</vt:lpstr>
      <vt:lpstr>PathStore Implementation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PathStore</vt:lpstr>
      <vt:lpstr>PathExecute</vt:lpstr>
      <vt:lpstr>Evaluation: Test-Cases</vt:lpstr>
      <vt:lpstr>Evaluation: Topology</vt:lpstr>
      <vt:lpstr>Application Deployment Time</vt:lpstr>
      <vt:lpstr>PathStore Read Miss</vt:lpstr>
      <vt:lpstr>PathStore Read Hit</vt:lpstr>
      <vt:lpstr>Data Propagation Time</vt:lpstr>
      <vt:lpstr>Face Recognition</vt:lpstr>
      <vt:lpstr>Conclusion</vt:lpstr>
      <vt:lpstr>Future work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Serverless Computing on the Mobile Edge</dc:title>
  <dc:creator>Lenovo</dc:creator>
  <cp:lastModifiedBy>Eyal de Lara</cp:lastModifiedBy>
  <cp:revision>193</cp:revision>
  <dcterms:created xsi:type="dcterms:W3CDTF">2018-06-20T16:09:02Z</dcterms:created>
  <dcterms:modified xsi:type="dcterms:W3CDTF">2018-06-20T16:10:15Z</dcterms:modified>
</cp:coreProperties>
</file>