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charts/chart4.xml" ContentType="application/vnd.openxmlformats-officedocument.drawingml.chart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charts/chart5.xml" ContentType="application/vnd.openxmlformats-officedocument.drawingml.chart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charts/chart6.xml" ContentType="application/vnd.openxmlformats-officedocument.drawingml.chart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charts/chart2.xml" ContentType="application/vnd.openxmlformats-officedocument.drawingml.chart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charts/chart7.xml" ContentType="application/vnd.openxmlformats-officedocument.drawingml.chart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charts/chart3.xml" ContentType="application/vnd.openxmlformats-officedocument.drawingml.chart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charts/chart8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20" r:id="rId1"/>
  </p:sldMasterIdLst>
  <p:notesMasterIdLst>
    <p:notesMasterId r:id="rId23"/>
  </p:notesMasterIdLst>
  <p:sldIdLst>
    <p:sldId id="256" r:id="rId2"/>
    <p:sldId id="271" r:id="rId3"/>
    <p:sldId id="272" r:id="rId4"/>
    <p:sldId id="273" r:id="rId5"/>
    <p:sldId id="274" r:id="rId6"/>
    <p:sldId id="275" r:id="rId7"/>
    <p:sldId id="263" r:id="rId8"/>
    <p:sldId id="279" r:id="rId9"/>
    <p:sldId id="284" r:id="rId10"/>
    <p:sldId id="265" r:id="rId11"/>
    <p:sldId id="266" r:id="rId12"/>
    <p:sldId id="281" r:id="rId13"/>
    <p:sldId id="267" r:id="rId14"/>
    <p:sldId id="282" r:id="rId15"/>
    <p:sldId id="268" r:id="rId16"/>
    <p:sldId id="270" r:id="rId17"/>
    <p:sldId id="278" r:id="rId18"/>
    <p:sldId id="277" r:id="rId19"/>
    <p:sldId id="283" r:id="rId20"/>
    <p:sldId id="260" r:id="rId21"/>
    <p:sldId id="26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C58BB"/>
    <a:srgbClr val="FFF571"/>
    <a:srgbClr val="967200"/>
    <a:srgbClr val="9F318F"/>
    <a:srgbClr val="6D2162"/>
    <a:srgbClr val="87297A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94" autoAdjust="0"/>
    <p:restoredTop sz="94660"/>
  </p:normalViewPr>
  <p:slideViewPr>
    <p:cSldViewPr>
      <p:cViewPr>
        <p:scale>
          <a:sx n="70" d="100"/>
          <a:sy n="70" d="100"/>
        </p:scale>
        <p:origin x="-1696" y="-9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vtlant\Downloads\socc2012\socc2012\figures\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vtlant\Downloads\socc2012\socc2012\figures\Graph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vtlant\Downloads\socc2012\socc2012\figures\Graph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vtlant\Downloads\socc2012\socc2012\figures\Graph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vtlant\Downloads\socc2012\socc2012\figures\Graph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vtlant\Downloads\socc2012\socc2012\figures\Graph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vtlant\Downloads\socc2012\socc2012\figures\Graph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vtlant\Downloads\socc2012\socc2012\figures\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title>
      <c:tx>
        <c:rich>
          <a:bodyPr/>
          <a:lstStyle/>
          <a:p>
            <a:pPr>
              <a:defRPr/>
            </a:pPr>
            <a:r>
              <a:rPr lang="en-US" sz="2400" dirty="0" smtClean="0"/>
              <a:t>Queue Runtime</a:t>
            </a:r>
            <a:endParaRPr lang="en-US" sz="2400" dirty="0"/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0.12495471154341"/>
          <c:y val="0.119616459232918"/>
          <c:w val="0.842310225927641"/>
          <c:h val="0.824618364236728"/>
        </c:manualLayout>
      </c:layout>
      <c:barChart>
        <c:barDir val="col"/>
        <c:grouping val="clustered"/>
        <c:ser>
          <c:idx val="0"/>
          <c:order val="0"/>
          <c:dPt>
            <c:idx val="0"/>
            <c:spPr>
              <a:solidFill>
                <a:srgbClr val="FFC000"/>
              </a:solidFill>
              <a:ln w="25400">
                <a:solidFill>
                  <a:schemeClr val="tx1"/>
                </a:solidFill>
              </a:ln>
            </c:spPr>
          </c:dPt>
          <c:dPt>
            <c:idx val="1"/>
            <c:spPr>
              <a:solidFill>
                <a:srgbClr val="7EB2E6"/>
              </a:solidFill>
              <a:ln w="25400">
                <a:solidFill>
                  <a:schemeClr val="tx1"/>
                </a:solidFill>
              </a:ln>
            </c:spPr>
          </c:dPt>
          <c:cat>
            <c:strRef>
              <c:f>Sheet1!$A$5:$A$6</c:f>
              <c:strCache>
                <c:ptCount val="2"/>
                <c:pt idx="0">
                  <c:v>NFS</c:v>
                </c:pt>
                <c:pt idx="1">
                  <c:v>pure-OFS</c:v>
                </c:pt>
              </c:strCache>
            </c:strRef>
          </c:cat>
          <c:val>
            <c:numRef>
              <c:f>Sheet1!$B$5:$B$6</c:f>
              <c:numCache>
                <c:formatCode>General</c:formatCode>
                <c:ptCount val="2"/>
                <c:pt idx="0">
                  <c:v>111.261</c:v>
                </c:pt>
                <c:pt idx="1">
                  <c:v>52.807</c:v>
                </c:pt>
              </c:numCache>
            </c:numRef>
          </c:val>
        </c:ser>
        <c:dLbls/>
        <c:gapWidth val="0"/>
        <c:overlap val="100"/>
        <c:axId val="268896328"/>
        <c:axId val="268745256"/>
      </c:barChart>
      <c:catAx>
        <c:axId val="268896328"/>
        <c:scaling>
          <c:orientation val="minMax"/>
        </c:scaling>
        <c:delete val="1"/>
        <c:axPos val="b"/>
        <c:tickLblPos val="nextTo"/>
        <c:crossAx val="268745256"/>
        <c:crosses val="autoZero"/>
        <c:auto val="1"/>
        <c:lblAlgn val="ctr"/>
        <c:lblOffset val="100"/>
      </c:catAx>
      <c:valAx>
        <c:axId val="268745256"/>
        <c:scaling>
          <c:orientation val="minMax"/>
        </c:scaling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600" dirty="0"/>
                  <a:t>Runtime in </a:t>
                </a:r>
                <a:r>
                  <a:rPr lang="en-US" sz="1600" dirty="0" err="1"/>
                  <a:t>mins</a:t>
                </a:r>
                <a:endParaRPr lang="en-US" sz="1600" dirty="0"/>
              </a:p>
            </c:rich>
          </c:tx>
          <c:layout/>
        </c:title>
        <c:numFmt formatCode="General" sourceLinked="1"/>
        <c:tickLblPos val="nextTo"/>
        <c:crossAx val="26889632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 b="1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600" b="1"/>
            </a:pPr>
            <a:endParaRPr lang="en-US"/>
          </a:p>
        </c:txPr>
      </c:legendEntry>
      <c:layout>
        <c:manualLayout>
          <c:xMode val="edge"/>
          <c:yMode val="edge"/>
          <c:x val="0.714117647058824"/>
          <c:y val="0.19363125476251"/>
          <c:w val="0.279043795996089"/>
          <c:h val="0.149386906273812"/>
        </c:manualLayout>
      </c:layout>
      <c:spPr>
        <a:ln w="3175">
          <a:solidFill>
            <a:schemeClr val="tx1"/>
          </a:solidFill>
        </a:ln>
      </c:spPr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title>
      <c:tx>
        <c:rich>
          <a:bodyPr/>
          <a:lstStyle/>
          <a:p>
            <a:pPr>
              <a:defRPr/>
            </a:pPr>
            <a:r>
              <a:rPr lang="en-US" sz="2400" dirty="0" smtClean="0"/>
              <a:t>Network Transfer</a:t>
            </a:r>
            <a:endParaRPr lang="en-US" sz="2400" dirty="0"/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0.131437187251556"/>
          <c:y val="0.118154101736888"/>
          <c:w val="0.807450938470684"/>
          <c:h val="0.826080693884027"/>
        </c:manualLayout>
      </c:layout>
      <c:barChart>
        <c:barDir val="col"/>
        <c:grouping val="clustered"/>
        <c:ser>
          <c:idx val="0"/>
          <c:order val="0"/>
          <c:dPt>
            <c:idx val="0"/>
            <c:spPr>
              <a:solidFill>
                <a:srgbClr val="FFC000"/>
              </a:solidFill>
              <a:ln w="25400">
                <a:solidFill>
                  <a:schemeClr val="tx1"/>
                </a:solidFill>
              </a:ln>
            </c:spPr>
          </c:dPt>
          <c:dPt>
            <c:idx val="1"/>
            <c:spPr>
              <a:solidFill>
                <a:srgbClr val="7EB2E6"/>
              </a:solidFill>
              <a:ln w="25400">
                <a:solidFill>
                  <a:schemeClr val="tx1"/>
                </a:solidFill>
              </a:ln>
            </c:spPr>
          </c:dPt>
          <c:cat>
            <c:strRef>
              <c:f>Sheet1!$A$12:$A$13</c:f>
              <c:strCache>
                <c:ptCount val="2"/>
                <c:pt idx="0">
                  <c:v>NFS</c:v>
                </c:pt>
                <c:pt idx="1">
                  <c:v>pure-OFS</c:v>
                </c:pt>
              </c:strCache>
            </c:strRef>
          </c:cat>
          <c:val>
            <c:numRef>
              <c:f>Sheet1!$B$12:$B$13</c:f>
              <c:numCache>
                <c:formatCode>General</c:formatCode>
                <c:ptCount val="2"/>
                <c:pt idx="0">
                  <c:v>563.4259999999999</c:v>
                </c:pt>
                <c:pt idx="1">
                  <c:v>96.707</c:v>
                </c:pt>
              </c:numCache>
            </c:numRef>
          </c:val>
        </c:ser>
        <c:dLbls/>
        <c:gapWidth val="0"/>
        <c:overlap val="100"/>
        <c:axId val="268673272"/>
        <c:axId val="268679736"/>
      </c:barChart>
      <c:catAx>
        <c:axId val="268673272"/>
        <c:scaling>
          <c:orientation val="minMax"/>
        </c:scaling>
        <c:delete val="1"/>
        <c:axPos val="b"/>
        <c:tickLblPos val="nextTo"/>
        <c:crossAx val="268679736"/>
        <c:crosses val="autoZero"/>
        <c:auto val="1"/>
        <c:lblAlgn val="ctr"/>
        <c:lblOffset val="100"/>
      </c:catAx>
      <c:valAx>
        <c:axId val="268679736"/>
        <c:scaling>
          <c:orientation val="minMax"/>
        </c:scaling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600" dirty="0"/>
                  <a:t>Network in GB</a:t>
                </a:r>
              </a:p>
            </c:rich>
          </c:tx>
          <c:layout>
            <c:manualLayout>
              <c:xMode val="edge"/>
              <c:yMode val="edge"/>
              <c:x val="0.0"/>
              <c:y val="0.315528067721347"/>
            </c:manualLayout>
          </c:layout>
        </c:title>
        <c:numFmt formatCode="General" sourceLinked="1"/>
        <c:tickLblPos val="nextTo"/>
        <c:crossAx val="268673272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title>
      <c:tx>
        <c:rich>
          <a:bodyPr/>
          <a:lstStyle/>
          <a:p>
            <a:pPr>
              <a:defRPr/>
            </a:pPr>
            <a:r>
              <a:rPr lang="en-US" sz="2400" dirty="0" smtClean="0"/>
              <a:t>Queue Runtime</a:t>
            </a:r>
            <a:endParaRPr lang="en-US" sz="24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44978560004429"/>
          <c:y val="0.183635054109167"/>
          <c:w val="0.821544457538644"/>
          <c:h val="0.773694527088012"/>
        </c:manualLayout>
      </c:layout>
      <c:barChart>
        <c:barDir val="col"/>
        <c:grouping val="clustered"/>
        <c:ser>
          <c:idx val="0"/>
          <c:order val="0"/>
          <c:dPt>
            <c:idx val="0"/>
            <c:spPr>
              <a:solidFill>
                <a:srgbClr val="FFC000"/>
              </a:solidFill>
              <a:ln w="25400">
                <a:solidFill>
                  <a:schemeClr val="tx1"/>
                </a:solidFill>
              </a:ln>
            </c:spPr>
          </c:dPt>
          <c:dPt>
            <c:idx val="1"/>
            <c:spPr>
              <a:solidFill>
                <a:srgbClr val="7EB2E6"/>
              </a:solidFill>
              <a:ln w="25400">
                <a:solidFill>
                  <a:schemeClr val="tx1"/>
                </a:solidFill>
              </a:ln>
            </c:spPr>
          </c:dPt>
          <c:dPt>
            <c:idx val="2"/>
            <c:spPr>
              <a:solidFill>
                <a:schemeClr val="tx2">
                  <a:lumMod val="75000"/>
                </a:schemeClr>
              </a:solidFill>
              <a:ln w="25400">
                <a:solidFill>
                  <a:schemeClr val="tx1"/>
                </a:solidFill>
              </a:ln>
            </c:spPr>
          </c:dPt>
          <c:cat>
            <c:strRef>
              <c:f>Sheet1!$A$5:$A$7</c:f>
              <c:strCache>
                <c:ptCount val="3"/>
                <c:pt idx="0">
                  <c:v>NFS</c:v>
                </c:pt>
                <c:pt idx="1">
                  <c:v>pure-OFS</c:v>
                </c:pt>
                <c:pt idx="2">
                  <c:v>OFS+NFS</c:v>
                </c:pt>
              </c:strCache>
            </c:strRef>
          </c:cat>
          <c:val>
            <c:numRef>
              <c:f>Sheet1!$B$5:$B$7</c:f>
              <c:numCache>
                <c:formatCode>General</c:formatCode>
                <c:ptCount val="3"/>
                <c:pt idx="0">
                  <c:v>111.261</c:v>
                </c:pt>
                <c:pt idx="1">
                  <c:v>52.807</c:v>
                </c:pt>
                <c:pt idx="2">
                  <c:v>50.012</c:v>
                </c:pt>
              </c:numCache>
            </c:numRef>
          </c:val>
        </c:ser>
        <c:dLbls/>
        <c:gapWidth val="0"/>
        <c:overlap val="100"/>
        <c:axId val="73702632"/>
        <c:axId val="73699560"/>
      </c:barChart>
      <c:catAx>
        <c:axId val="73702632"/>
        <c:scaling>
          <c:orientation val="minMax"/>
        </c:scaling>
        <c:delete val="1"/>
        <c:axPos val="b"/>
        <c:tickLblPos val="nextTo"/>
        <c:crossAx val="73699560"/>
        <c:crosses val="autoZero"/>
        <c:auto val="1"/>
        <c:lblAlgn val="ctr"/>
        <c:lblOffset val="100"/>
      </c:catAx>
      <c:valAx>
        <c:axId val="73699560"/>
        <c:scaling>
          <c:orientation val="minMax"/>
        </c:scaling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Runtime in mins</a:t>
                </a:r>
              </a:p>
            </c:rich>
          </c:tx>
          <c:layout/>
        </c:title>
        <c:numFmt formatCode="General" sourceLinked="1"/>
        <c:tickLblPos val="nextTo"/>
        <c:crossAx val="7370263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 b="1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600" b="1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600" b="1"/>
            </a:pPr>
            <a:endParaRPr lang="en-US"/>
          </a:p>
        </c:txPr>
      </c:legendEntry>
      <c:layout>
        <c:manualLayout>
          <c:xMode val="edge"/>
          <c:yMode val="edge"/>
          <c:x val="0.686934785715768"/>
          <c:y val="0.229427728326703"/>
          <c:w val="0.259286694101509"/>
          <c:h val="0.211750547777437"/>
        </c:manualLayout>
      </c:layout>
      <c:spPr>
        <a:ln w="3175">
          <a:solidFill>
            <a:schemeClr val="tx1"/>
          </a:solidFill>
        </a:ln>
      </c:spPr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title>
      <c:tx>
        <c:rich>
          <a:bodyPr/>
          <a:lstStyle/>
          <a:p>
            <a:pPr>
              <a:defRPr/>
            </a:pPr>
            <a:r>
              <a:rPr lang="en-US" sz="2400" dirty="0" smtClean="0"/>
              <a:t>Network Transfer</a:t>
            </a:r>
            <a:endParaRPr lang="en-US" sz="24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4600548795037"/>
          <c:y val="0.18648380067891"/>
          <c:w val="0.825130517776187"/>
          <c:h val="0.762115985984191"/>
        </c:manualLayout>
      </c:layout>
      <c:barChart>
        <c:barDir val="col"/>
        <c:grouping val="clustered"/>
        <c:ser>
          <c:idx val="0"/>
          <c:order val="0"/>
          <c:dPt>
            <c:idx val="0"/>
            <c:spPr>
              <a:solidFill>
                <a:srgbClr val="FFC000"/>
              </a:solidFill>
              <a:ln w="25400">
                <a:solidFill>
                  <a:schemeClr val="tx1"/>
                </a:solidFill>
              </a:ln>
            </c:spPr>
          </c:dPt>
          <c:dPt>
            <c:idx val="1"/>
            <c:spPr>
              <a:solidFill>
                <a:srgbClr val="7EB2E6"/>
              </a:solidFill>
              <a:ln w="25400">
                <a:solidFill>
                  <a:schemeClr val="tx1"/>
                </a:solidFill>
              </a:ln>
            </c:spPr>
          </c:dPt>
          <c:dPt>
            <c:idx val="2"/>
            <c:spPr>
              <a:solidFill>
                <a:schemeClr val="tx2">
                  <a:lumMod val="75000"/>
                </a:schemeClr>
              </a:solidFill>
              <a:ln w="25400">
                <a:solidFill>
                  <a:schemeClr val="tx1"/>
                </a:solidFill>
              </a:ln>
            </c:spPr>
          </c:dPt>
          <c:cat>
            <c:strRef>
              <c:f>Sheet1!$A$12:$A$14</c:f>
              <c:strCache>
                <c:ptCount val="3"/>
                <c:pt idx="0">
                  <c:v>NFS</c:v>
                </c:pt>
                <c:pt idx="1">
                  <c:v>pure-OFS</c:v>
                </c:pt>
                <c:pt idx="2">
                  <c:v>OFS+NFS</c:v>
                </c:pt>
              </c:strCache>
            </c:strRef>
          </c:cat>
          <c:val>
            <c:numRef>
              <c:f>Sheet1!$B$12:$B$14</c:f>
              <c:numCache>
                <c:formatCode>General</c:formatCode>
                <c:ptCount val="3"/>
                <c:pt idx="0">
                  <c:v>563.4259999999999</c:v>
                </c:pt>
                <c:pt idx="1">
                  <c:v>96.707</c:v>
                </c:pt>
                <c:pt idx="2">
                  <c:v>125.901</c:v>
                </c:pt>
              </c:numCache>
            </c:numRef>
          </c:val>
        </c:ser>
        <c:dLbls/>
        <c:gapWidth val="0"/>
        <c:overlap val="100"/>
        <c:axId val="73683400"/>
        <c:axId val="73748152"/>
      </c:barChart>
      <c:catAx>
        <c:axId val="73683400"/>
        <c:scaling>
          <c:orientation val="minMax"/>
        </c:scaling>
        <c:delete val="1"/>
        <c:axPos val="b"/>
        <c:tickLblPos val="nextTo"/>
        <c:crossAx val="73748152"/>
        <c:crosses val="autoZero"/>
        <c:auto val="1"/>
        <c:lblAlgn val="ctr"/>
        <c:lblOffset val="100"/>
      </c:catAx>
      <c:valAx>
        <c:axId val="73748152"/>
        <c:scaling>
          <c:orientation val="minMax"/>
        </c:scaling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Network in GB</a:t>
                </a:r>
              </a:p>
            </c:rich>
          </c:tx>
          <c:layout>
            <c:manualLayout>
              <c:xMode val="edge"/>
              <c:yMode val="edge"/>
              <c:x val="0.0"/>
              <c:y val="0.319892973875865"/>
            </c:manualLayout>
          </c:layout>
        </c:title>
        <c:numFmt formatCode="General" sourceLinked="1"/>
        <c:tickLblPos val="nextTo"/>
        <c:crossAx val="73683400"/>
        <c:crosses val="autoZero"/>
        <c:crossBetween val="between"/>
      </c:valAx>
    </c:plotArea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title>
      <c:tx>
        <c:rich>
          <a:bodyPr/>
          <a:lstStyle/>
          <a:p>
            <a:pPr>
              <a:defRPr sz="2400"/>
            </a:pPr>
            <a:r>
              <a:rPr lang="en-US" sz="2400" dirty="0" smtClean="0"/>
              <a:t>Queue Runtime</a:t>
            </a:r>
            <a:endParaRPr lang="en-US" sz="2400" dirty="0"/>
          </a:p>
        </c:rich>
      </c:tx>
      <c:layout>
        <c:manualLayout>
          <c:xMode val="edge"/>
          <c:yMode val="edge"/>
          <c:x val="0.211262050710115"/>
          <c:y val="0.0"/>
        </c:manualLayout>
      </c:layout>
    </c:title>
    <c:plotArea>
      <c:layout>
        <c:manualLayout>
          <c:layoutTarget val="inner"/>
          <c:xMode val="edge"/>
          <c:yMode val="edge"/>
          <c:x val="0.116807961504812"/>
          <c:y val="0.187570083151371"/>
          <c:w val="0.770487297578369"/>
          <c:h val="0.686900608012234"/>
        </c:manualLayout>
      </c:layout>
      <c:barChart>
        <c:barDir val="col"/>
        <c:grouping val="clustered"/>
        <c:ser>
          <c:idx val="0"/>
          <c:order val="0"/>
          <c:tx>
            <c:strRef>
              <c:f>Sheet2!$B$2</c:f>
              <c:strCache>
                <c:ptCount val="1"/>
                <c:pt idx="0">
                  <c:v>NFS</c:v>
                </c:pt>
              </c:strCache>
            </c:strRef>
          </c:tx>
          <c:spPr>
            <a:solidFill>
              <a:srgbClr val="FFC000"/>
            </a:solidFill>
            <a:ln w="25400">
              <a:solidFill>
                <a:schemeClr val="tx1"/>
              </a:solidFill>
            </a:ln>
          </c:spPr>
          <c:cat>
            <c:strRef>
              <c:f>Sheet2!$A$3:$A$4</c:f>
              <c:strCache>
                <c:ptCount val="2"/>
                <c:pt idx="0">
                  <c:v>Uniform</c:v>
                </c:pt>
                <c:pt idx="1">
                  <c:v>A</c:v>
                </c:pt>
              </c:strCache>
            </c:strRef>
          </c:cat>
          <c:val>
            <c:numRef>
              <c:f>Sheet2!$B$3:$B$4</c:f>
              <c:numCache>
                <c:formatCode>General</c:formatCode>
                <c:ptCount val="2"/>
                <c:pt idx="0">
                  <c:v>8.239999999999998</c:v>
                </c:pt>
                <c:pt idx="1">
                  <c:v>7.33</c:v>
                </c:pt>
              </c:numCache>
            </c:numRef>
          </c:val>
        </c:ser>
        <c:ser>
          <c:idx val="1"/>
          <c:order val="1"/>
          <c:tx>
            <c:strRef>
              <c:f>Sheet2!$C$2</c:f>
              <c:strCache>
                <c:ptCount val="1"/>
                <c:pt idx="0">
                  <c:v>NFS+OFS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25400">
              <a:solidFill>
                <a:schemeClr val="tx1"/>
              </a:solidFill>
            </a:ln>
          </c:spPr>
          <c:cat>
            <c:strRef>
              <c:f>Sheet2!$A$3:$A$4</c:f>
              <c:strCache>
                <c:ptCount val="2"/>
                <c:pt idx="0">
                  <c:v>Uniform</c:v>
                </c:pt>
                <c:pt idx="1">
                  <c:v>A</c:v>
                </c:pt>
              </c:strCache>
            </c:strRef>
          </c:cat>
          <c:val>
            <c:numRef>
              <c:f>Sheet2!$C$3:$C$4</c:f>
              <c:numCache>
                <c:formatCode>General</c:formatCode>
                <c:ptCount val="2"/>
                <c:pt idx="0">
                  <c:v>7.0</c:v>
                </c:pt>
                <c:pt idx="1">
                  <c:v>3.4</c:v>
                </c:pt>
              </c:numCache>
            </c:numRef>
          </c:val>
        </c:ser>
        <c:dLbls/>
        <c:gapWidth val="67"/>
        <c:axId val="73596376"/>
        <c:axId val="73593176"/>
      </c:barChart>
      <c:catAx>
        <c:axId val="7359637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73593176"/>
        <c:crosses val="autoZero"/>
        <c:auto val="1"/>
        <c:lblAlgn val="ctr"/>
        <c:lblOffset val="100"/>
      </c:catAx>
      <c:valAx>
        <c:axId val="73593176"/>
        <c:scaling>
          <c:orientation val="minMax"/>
        </c:scaling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Runtime in hours</a:t>
                </a:r>
              </a:p>
            </c:rich>
          </c:tx>
          <c:layout/>
        </c:title>
        <c:numFmt formatCode="General" sourceLinked="1"/>
        <c:tickLblPos val="nextTo"/>
        <c:crossAx val="7359637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 b="1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600" b="1"/>
            </a:pPr>
            <a:endParaRPr lang="en-US"/>
          </a:p>
        </c:txPr>
      </c:legendEntry>
      <c:layout>
        <c:manualLayout>
          <c:xMode val="edge"/>
          <c:yMode val="edge"/>
          <c:x val="0.733415044817511"/>
          <c:y val="0.10914459222009"/>
          <c:w val="0.255935225077997"/>
          <c:h val="0.159362432637097"/>
        </c:manualLayout>
      </c:layout>
      <c:spPr>
        <a:ln w="12700">
          <a:solidFill>
            <a:schemeClr val="tx1"/>
          </a:solidFill>
        </a:ln>
      </c:spPr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title>
      <c:tx>
        <c:rich>
          <a:bodyPr/>
          <a:lstStyle/>
          <a:p>
            <a:pPr>
              <a:defRPr/>
            </a:pPr>
            <a:r>
              <a:rPr lang="en-US" sz="2400" dirty="0" smtClean="0"/>
              <a:t>Network Transfer</a:t>
            </a:r>
            <a:endParaRPr lang="en-US" sz="2400" dirty="0"/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0.116807962902401"/>
          <c:y val="0.190992769357869"/>
          <c:w val="0.851933786054521"/>
          <c:h val="0.687191747271146"/>
        </c:manualLayout>
      </c:layout>
      <c:barChart>
        <c:barDir val="col"/>
        <c:grouping val="clustered"/>
        <c:ser>
          <c:idx val="0"/>
          <c:order val="0"/>
          <c:tx>
            <c:strRef>
              <c:f>Sheet2!$B$11</c:f>
              <c:strCache>
                <c:ptCount val="1"/>
                <c:pt idx="0">
                  <c:v>NFS</c:v>
                </c:pt>
              </c:strCache>
            </c:strRef>
          </c:tx>
          <c:spPr>
            <a:solidFill>
              <a:srgbClr val="FFC000"/>
            </a:solidFill>
            <a:ln w="25400">
              <a:solidFill>
                <a:schemeClr val="tx1"/>
              </a:solidFill>
            </a:ln>
          </c:spPr>
          <c:cat>
            <c:strRef>
              <c:f>Sheet2!$A$12:$A$13</c:f>
              <c:strCache>
                <c:ptCount val="2"/>
                <c:pt idx="0">
                  <c:v>Uniform</c:v>
                </c:pt>
                <c:pt idx="1">
                  <c:v>A</c:v>
                </c:pt>
              </c:strCache>
            </c:strRef>
          </c:cat>
          <c:val>
            <c:numRef>
              <c:f>Sheet2!$B$12:$B$13</c:f>
              <c:numCache>
                <c:formatCode>General</c:formatCode>
                <c:ptCount val="2"/>
                <c:pt idx="0">
                  <c:v>9.097999999999998</c:v>
                </c:pt>
                <c:pt idx="1">
                  <c:v>9.173</c:v>
                </c:pt>
              </c:numCache>
            </c:numRef>
          </c:val>
        </c:ser>
        <c:ser>
          <c:idx val="1"/>
          <c:order val="1"/>
          <c:tx>
            <c:strRef>
              <c:f>Sheet2!$C$11</c:f>
              <c:strCache>
                <c:ptCount val="1"/>
                <c:pt idx="0">
                  <c:v>NFS+OFS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25400">
              <a:solidFill>
                <a:schemeClr val="tx1"/>
              </a:solidFill>
            </a:ln>
          </c:spPr>
          <c:cat>
            <c:strRef>
              <c:f>Sheet2!$A$12:$A$13</c:f>
              <c:strCache>
                <c:ptCount val="2"/>
                <c:pt idx="0">
                  <c:v>Uniform</c:v>
                </c:pt>
                <c:pt idx="1">
                  <c:v>A</c:v>
                </c:pt>
              </c:strCache>
            </c:strRef>
          </c:cat>
          <c:val>
            <c:numRef>
              <c:f>Sheet2!$C$12:$C$13</c:f>
              <c:numCache>
                <c:formatCode>General</c:formatCode>
                <c:ptCount val="2"/>
                <c:pt idx="0">
                  <c:v>3.355999999999999</c:v>
                </c:pt>
                <c:pt idx="1">
                  <c:v>2.031</c:v>
                </c:pt>
              </c:numCache>
            </c:numRef>
          </c:val>
        </c:ser>
        <c:dLbls/>
        <c:gapWidth val="67"/>
        <c:axId val="456710936"/>
        <c:axId val="456709880"/>
      </c:barChart>
      <c:catAx>
        <c:axId val="45671093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456709880"/>
        <c:crosses val="autoZero"/>
        <c:auto val="1"/>
        <c:lblAlgn val="ctr"/>
        <c:lblOffset val="100"/>
      </c:catAx>
      <c:valAx>
        <c:axId val="456709880"/>
        <c:scaling>
          <c:orientation val="minMax"/>
        </c:scaling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Network in TB</a:t>
                </a:r>
              </a:p>
            </c:rich>
          </c:tx>
          <c:layout/>
        </c:title>
        <c:numFmt formatCode="General" sourceLinked="1"/>
        <c:tickLblPos val="nextTo"/>
        <c:crossAx val="456710936"/>
        <c:crosses val="autoZero"/>
        <c:crossBetween val="between"/>
      </c:valAx>
    </c:plotArea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title>
      <c:tx>
        <c:rich>
          <a:bodyPr/>
          <a:lstStyle/>
          <a:p>
            <a:pPr>
              <a:defRPr/>
            </a:pPr>
            <a:r>
              <a:rPr lang="en-US" sz="2400" dirty="0" smtClean="0"/>
              <a:t>Queue Runtime</a:t>
            </a:r>
            <a:endParaRPr lang="en-US" sz="2400" dirty="0"/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0.116807961504812"/>
          <c:y val="0.187570083151371"/>
          <c:w val="0.786574288508054"/>
          <c:h val="0.686900608012234"/>
        </c:manualLayout>
      </c:layout>
      <c:barChart>
        <c:barDir val="col"/>
        <c:grouping val="clustered"/>
        <c:ser>
          <c:idx val="0"/>
          <c:order val="0"/>
          <c:tx>
            <c:strRef>
              <c:f>Sheet2!$B$2</c:f>
              <c:strCache>
                <c:ptCount val="1"/>
                <c:pt idx="0">
                  <c:v>NFS</c:v>
                </c:pt>
              </c:strCache>
            </c:strRef>
          </c:tx>
          <c:spPr>
            <a:solidFill>
              <a:srgbClr val="FFC000"/>
            </a:solidFill>
            <a:ln w="25400">
              <a:solidFill>
                <a:schemeClr val="tx1"/>
              </a:solidFill>
            </a:ln>
          </c:spPr>
          <c:cat>
            <c:strRef>
              <c:f>Sheet2!$A$4:$A$5</c:f>
              <c:strCache>
                <c:ptCount val="2"/>
                <c:pt idx="0">
                  <c:v>A</c:v>
                </c:pt>
                <c:pt idx="1">
                  <c:v>ABA</c:v>
                </c:pt>
              </c:strCache>
            </c:strRef>
          </c:cat>
          <c:val>
            <c:numRef>
              <c:f>Sheet2!$B$4:$B$5</c:f>
              <c:numCache>
                <c:formatCode>General</c:formatCode>
                <c:ptCount val="2"/>
                <c:pt idx="0">
                  <c:v>7.33</c:v>
                </c:pt>
                <c:pt idx="1">
                  <c:v>8.42</c:v>
                </c:pt>
              </c:numCache>
            </c:numRef>
          </c:val>
        </c:ser>
        <c:ser>
          <c:idx val="1"/>
          <c:order val="1"/>
          <c:tx>
            <c:strRef>
              <c:f>Sheet2!$C$2</c:f>
              <c:strCache>
                <c:ptCount val="1"/>
                <c:pt idx="0">
                  <c:v>NFS+OFS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25400">
              <a:solidFill>
                <a:schemeClr val="tx1"/>
              </a:solidFill>
            </a:ln>
          </c:spPr>
          <c:cat>
            <c:strRef>
              <c:f>Sheet2!$A$4:$A$5</c:f>
              <c:strCache>
                <c:ptCount val="2"/>
                <c:pt idx="0">
                  <c:v>A</c:v>
                </c:pt>
                <c:pt idx="1">
                  <c:v>ABA</c:v>
                </c:pt>
              </c:strCache>
            </c:strRef>
          </c:cat>
          <c:val>
            <c:numRef>
              <c:f>Sheet2!$C$4:$C$5</c:f>
              <c:numCache>
                <c:formatCode>General</c:formatCode>
                <c:ptCount val="2"/>
                <c:pt idx="0">
                  <c:v>3.4</c:v>
                </c:pt>
                <c:pt idx="1">
                  <c:v>5.44</c:v>
                </c:pt>
              </c:numCache>
            </c:numRef>
          </c:val>
        </c:ser>
        <c:dLbls/>
        <c:gapWidth val="67"/>
        <c:axId val="456835672"/>
        <c:axId val="456838856"/>
      </c:barChart>
      <c:catAx>
        <c:axId val="45683567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456838856"/>
        <c:crosses val="autoZero"/>
        <c:auto val="1"/>
        <c:lblAlgn val="ctr"/>
        <c:lblOffset val="100"/>
      </c:catAx>
      <c:valAx>
        <c:axId val="456838856"/>
        <c:scaling>
          <c:orientation val="minMax"/>
        </c:scaling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Runtime in hours</a:t>
                </a:r>
              </a:p>
            </c:rich>
          </c:tx>
          <c:layout/>
        </c:title>
        <c:numFmt formatCode="General" sourceLinked="1"/>
        <c:tickLblPos val="nextTo"/>
        <c:crossAx val="45683567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 b="1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600" b="1"/>
            </a:pPr>
            <a:endParaRPr lang="en-US"/>
          </a:p>
        </c:txPr>
      </c:legendEntry>
      <c:layout>
        <c:manualLayout>
          <c:xMode val="edge"/>
          <c:yMode val="edge"/>
          <c:x val="0.731214034566434"/>
          <c:y val="0.153962519390958"/>
          <c:w val="0.248536126380429"/>
          <c:h val="0.18550622348677"/>
        </c:manualLayout>
      </c:layout>
      <c:spPr>
        <a:ln w="12700">
          <a:solidFill>
            <a:schemeClr val="tx1"/>
          </a:solidFill>
        </a:ln>
      </c:spPr>
    </c:legend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title>
      <c:tx>
        <c:rich>
          <a:bodyPr/>
          <a:lstStyle/>
          <a:p>
            <a:pPr>
              <a:defRPr/>
            </a:pPr>
            <a:r>
              <a:rPr lang="en-US" sz="2400" dirty="0" smtClean="0"/>
              <a:t>Network Transfer</a:t>
            </a:r>
            <a:endParaRPr lang="en-US" sz="2400" dirty="0"/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0.116807962902401"/>
          <c:y val="0.190992769357869"/>
          <c:w val="0.851933786054521"/>
          <c:h val="0.687191747271146"/>
        </c:manualLayout>
      </c:layout>
      <c:barChart>
        <c:barDir val="col"/>
        <c:grouping val="clustered"/>
        <c:ser>
          <c:idx val="0"/>
          <c:order val="0"/>
          <c:tx>
            <c:strRef>
              <c:f>Sheet2!$B$11</c:f>
              <c:strCache>
                <c:ptCount val="1"/>
                <c:pt idx="0">
                  <c:v>NFS</c:v>
                </c:pt>
              </c:strCache>
            </c:strRef>
          </c:tx>
          <c:spPr>
            <a:solidFill>
              <a:srgbClr val="FFC000"/>
            </a:solidFill>
            <a:ln w="25400">
              <a:solidFill>
                <a:schemeClr val="tx1"/>
              </a:solidFill>
            </a:ln>
          </c:spPr>
          <c:cat>
            <c:strRef>
              <c:f>Sheet2!$A$13:$A$14</c:f>
              <c:strCache>
                <c:ptCount val="2"/>
                <c:pt idx="0">
                  <c:v>A</c:v>
                </c:pt>
                <c:pt idx="1">
                  <c:v>ABA</c:v>
                </c:pt>
              </c:strCache>
            </c:strRef>
          </c:cat>
          <c:val>
            <c:numRef>
              <c:f>Sheet2!$B$13:$B$14</c:f>
              <c:numCache>
                <c:formatCode>General</c:formatCode>
                <c:ptCount val="2"/>
                <c:pt idx="0">
                  <c:v>9.173</c:v>
                </c:pt>
                <c:pt idx="1">
                  <c:v>9.113999999999998</c:v>
                </c:pt>
              </c:numCache>
            </c:numRef>
          </c:val>
        </c:ser>
        <c:ser>
          <c:idx val="1"/>
          <c:order val="1"/>
          <c:tx>
            <c:strRef>
              <c:f>Sheet2!$C$11</c:f>
              <c:strCache>
                <c:ptCount val="1"/>
                <c:pt idx="0">
                  <c:v>NFS+OFS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25400">
              <a:solidFill>
                <a:schemeClr val="tx1"/>
              </a:solidFill>
            </a:ln>
          </c:spPr>
          <c:cat>
            <c:strRef>
              <c:f>Sheet2!$A$13:$A$14</c:f>
              <c:strCache>
                <c:ptCount val="2"/>
                <c:pt idx="0">
                  <c:v>A</c:v>
                </c:pt>
                <c:pt idx="1">
                  <c:v>ABA</c:v>
                </c:pt>
              </c:strCache>
            </c:strRef>
          </c:cat>
          <c:val>
            <c:numRef>
              <c:f>Sheet2!$C$13:$C$14</c:f>
              <c:numCache>
                <c:formatCode>General</c:formatCode>
                <c:ptCount val="2"/>
                <c:pt idx="0">
                  <c:v>2.031</c:v>
                </c:pt>
                <c:pt idx="1">
                  <c:v>2.685</c:v>
                </c:pt>
              </c:numCache>
            </c:numRef>
          </c:val>
        </c:ser>
        <c:dLbls/>
        <c:gapWidth val="67"/>
        <c:axId val="456864856"/>
        <c:axId val="456882424"/>
      </c:barChart>
      <c:catAx>
        <c:axId val="45686485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456882424"/>
        <c:crosses val="autoZero"/>
        <c:auto val="1"/>
        <c:lblAlgn val="ctr"/>
        <c:lblOffset val="100"/>
      </c:catAx>
      <c:valAx>
        <c:axId val="456882424"/>
        <c:scaling>
          <c:orientation val="minMax"/>
        </c:scaling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/>
                  <a:t>Network in TB</a:t>
                </a:r>
              </a:p>
            </c:rich>
          </c:tx>
          <c:layout/>
        </c:title>
        <c:numFmt formatCode="General" sourceLinked="1"/>
        <c:tickLblPos val="nextTo"/>
        <c:crossAx val="456864856"/>
        <c:crosses val="autoZero"/>
        <c:crossBetween val="between"/>
      </c:valAx>
    </c:plotArea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68F80-752A-46F0-A116-EB70CFECDF40}" type="datetimeFigureOut">
              <a:rPr lang="en-US" smtClean="0"/>
              <a:pPr/>
              <a:t>9/28/13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24B23-CE14-4FAD-B850-721D749ADE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7714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24B23-CE14-4FAD-B850-721D749ADE9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55308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AE307-D065-436C-A9CB-3E3C5405898E}" type="datetime1">
              <a:rPr lang="en-US" smtClean="0"/>
              <a:pPr/>
              <a:t>9/28/13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3434-14BD-45F3-8CE4-45EC2187D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7936E-6E21-4B19-A141-0C3E01705064}" type="datetime1">
              <a:rPr lang="en-US" smtClean="0"/>
              <a:pPr/>
              <a:t>9/28/13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3434-14BD-45F3-8CE4-45EC2187D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CC78-73CF-4065-BFC3-273F27C8689D}" type="datetime1">
              <a:rPr lang="en-US" smtClean="0"/>
              <a:pPr/>
              <a:t>9/28/13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3434-14BD-45F3-8CE4-45EC2187D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B4C1-9388-467F-9D06-9EF22C8D482E}" type="datetime1">
              <a:rPr lang="en-US" smtClean="0"/>
              <a:pPr/>
              <a:t>9/28/13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3434-14BD-45F3-8CE4-45EC2187D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A682E-3528-44A1-831D-F5876A6B366C}" type="datetime1">
              <a:rPr lang="en-US" smtClean="0"/>
              <a:pPr/>
              <a:t>9/28/13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3434-14BD-45F3-8CE4-45EC2187D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395DF-816C-46B0-8F7D-472B615823F4}" type="datetime1">
              <a:rPr lang="en-US" smtClean="0"/>
              <a:pPr/>
              <a:t>9/28/13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3434-14BD-45F3-8CE4-45EC2187D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AA10-BA70-45CE-91BA-CD04E8E19359}" type="datetime1">
              <a:rPr lang="en-US" smtClean="0"/>
              <a:pPr/>
              <a:t>9/28/13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3434-14BD-45F3-8CE4-45EC2187D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F343-E7DD-430A-9F00-DA6D7334B0BF}" type="datetime1">
              <a:rPr lang="en-US" smtClean="0"/>
              <a:pPr/>
              <a:t>9/28/13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3434-14BD-45F3-8CE4-45EC2187D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D8B7-513E-419F-8EA0-58823E5F4AFD}" type="datetime1">
              <a:rPr lang="en-US" smtClean="0"/>
              <a:pPr/>
              <a:t>9/28/13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3434-14BD-45F3-8CE4-45EC2187D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50CA7-8C16-41CB-A149-5638F05CCDC5}" type="datetime1">
              <a:rPr lang="en-US" smtClean="0"/>
              <a:pPr/>
              <a:t>9/28/13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3434-14BD-45F3-8CE4-45EC2187D4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71AF-1AE2-4B68-BAF9-E307503B80BD}" type="datetime1">
              <a:rPr lang="en-US" smtClean="0"/>
              <a:pPr/>
              <a:t>9/28/13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4C3434-14BD-45F3-8CE4-45EC2187D4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04C3434-14BD-45F3-8CE4-45EC2187D4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888A9A8-095D-459F-B96A-6B9B3320E215}" type="datetime1">
              <a:rPr lang="en-US" smtClean="0"/>
              <a:pPr/>
              <a:t>9/28/13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Relationship Id="rId3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Relationship Id="rId3" Type="http://schemas.openxmlformats.org/officeDocument/2006/relationships/chart" Target="../charts/char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Relationship Id="rId3" Type="http://schemas.openxmlformats.org/officeDocument/2006/relationships/chart" Target="../charts/char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85" y="1295400"/>
            <a:ext cx="8458200" cy="2593975"/>
          </a:xfrm>
        </p:spPr>
        <p:txBody>
          <a:bodyPr>
            <a:normAutofit fontScale="90000"/>
          </a:bodyPr>
          <a:lstStyle/>
          <a:p>
            <a:pPr algn="ctr"/>
            <a:r>
              <a:rPr lang="en-US" cap="none" dirty="0" smtClean="0"/>
              <a:t>Octopus: Efficient Data Intensive Computing on Virtualized </a:t>
            </a:r>
            <a:r>
              <a:rPr lang="en-US" cap="none" dirty="0"/>
              <a:t>E</a:t>
            </a:r>
            <a:r>
              <a:rPr lang="en-US" cap="none" dirty="0" smtClean="0"/>
              <a:t>nvironments</a:t>
            </a:r>
            <a:endParaRPr lang="en-US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114800"/>
            <a:ext cx="7924800" cy="17526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Svitlana Tumanova</a:t>
            </a:r>
            <a:r>
              <a:rPr lang="en-US" baseline="30000" dirty="0" smtClean="0"/>
              <a:t>*</a:t>
            </a:r>
            <a:r>
              <a:rPr lang="en-US" dirty="0" smtClean="0"/>
              <a:t>, Olga </a:t>
            </a:r>
            <a:r>
              <a:rPr lang="en-US" dirty="0" err="1" smtClean="0"/>
              <a:t>Irzak</a:t>
            </a:r>
            <a:r>
              <a:rPr lang="en-US" baseline="30000" dirty="0" smtClean="0"/>
              <a:t>*</a:t>
            </a:r>
            <a:r>
              <a:rPr lang="en-US" dirty="0" smtClean="0"/>
              <a:t>, </a:t>
            </a:r>
            <a:r>
              <a:rPr lang="en-US" dirty="0" err="1" smtClean="0"/>
              <a:t>Lili</a:t>
            </a:r>
            <a:r>
              <a:rPr lang="en-US" dirty="0" smtClean="0"/>
              <a:t> Sun</a:t>
            </a:r>
            <a:r>
              <a:rPr lang="en-US" baseline="30000" dirty="0" smtClean="0"/>
              <a:t>*†</a:t>
            </a:r>
            <a:r>
              <a:rPr lang="en-US" dirty="0" smtClean="0"/>
              <a:t>,</a:t>
            </a:r>
          </a:p>
          <a:p>
            <a:pPr algn="ctr"/>
            <a:r>
              <a:rPr lang="en-US" dirty="0" smtClean="0"/>
              <a:t> </a:t>
            </a:r>
            <a:r>
              <a:rPr lang="en-US" dirty="0" err="1" smtClean="0"/>
              <a:t>Shiri</a:t>
            </a:r>
            <a:r>
              <a:rPr lang="en-US" dirty="0" smtClean="0"/>
              <a:t> </a:t>
            </a:r>
            <a:r>
              <a:rPr lang="en-US" dirty="0" err="1" smtClean="0"/>
              <a:t>Margel</a:t>
            </a:r>
            <a:r>
              <a:rPr lang="en-US" baseline="30000" dirty="0" smtClean="0"/>
              <a:t>*</a:t>
            </a:r>
            <a:r>
              <a:rPr lang="en-US" dirty="0" smtClean="0"/>
              <a:t>, and </a:t>
            </a:r>
            <a:r>
              <a:rPr lang="en-US" dirty="0" err="1" smtClean="0"/>
              <a:t>Eyal</a:t>
            </a:r>
            <a:r>
              <a:rPr lang="en-US" dirty="0" smtClean="0"/>
              <a:t> de Lara</a:t>
            </a:r>
            <a:r>
              <a:rPr lang="en-US" baseline="30000" dirty="0" smtClean="0"/>
              <a:t>*</a:t>
            </a:r>
            <a:endParaRPr lang="en-US" dirty="0" smtClean="0"/>
          </a:p>
          <a:p>
            <a:endParaRPr lang="en-US" dirty="0"/>
          </a:p>
          <a:p>
            <a:pPr algn="ctr"/>
            <a:r>
              <a:rPr lang="en-US" sz="1600" dirty="0" smtClean="0"/>
              <a:t>* University of Toronto    † University of Science and Technology Beijing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9164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In-House </a:t>
            </a:r>
            <a:r>
              <a:rPr lang="en-US" dirty="0"/>
              <a:t>C</a:t>
            </a:r>
            <a:r>
              <a:rPr lang="en-US" dirty="0" smtClean="0"/>
              <a:t>luster Setup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 Sun Fire x2250s (8 cores, 16GB RAM) connected on 1 Gigabit Ethernet link</a:t>
            </a:r>
          </a:p>
          <a:p>
            <a:pPr lvl="1"/>
            <a:r>
              <a:rPr lang="en-US" dirty="0" smtClean="0"/>
              <a:t>10 computational nodes (7 VMs, 3.5 GB cache)</a:t>
            </a:r>
          </a:p>
          <a:p>
            <a:pPr lvl="1"/>
            <a:r>
              <a:rPr lang="en-US" dirty="0" smtClean="0"/>
              <a:t>1 Scheduler, 1 File Server node</a:t>
            </a:r>
          </a:p>
          <a:p>
            <a:r>
              <a:rPr lang="en-US" dirty="0" smtClean="0"/>
              <a:t>Bioinformatics applications: BLAT, FASTA, FSA-Blast, </a:t>
            </a:r>
            <a:r>
              <a:rPr lang="en-US" dirty="0" err="1" smtClean="0"/>
              <a:t>Ssearch</a:t>
            </a:r>
            <a:r>
              <a:rPr lang="en-US" dirty="0" smtClean="0"/>
              <a:t>, and Tandem Repeats</a:t>
            </a:r>
          </a:p>
          <a:p>
            <a:r>
              <a:rPr lang="en-US" dirty="0" smtClean="0"/>
              <a:t>Queue: 910 jobs, skewed distribution ABA, limited visibility: 1/3 of queue, max skip allowed: 105 times</a:t>
            </a:r>
          </a:p>
          <a:p>
            <a:r>
              <a:rPr lang="en-US" dirty="0" smtClean="0"/>
              <a:t>Data: public genomes, size 150 MB to 3.5 GB, total: 51 GB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3434-14BD-45F3-8CE4-45EC2187D41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2816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 of caching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2143" y="5029200"/>
            <a:ext cx="777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Pure-OFS sends 83% less data than NFS and incurs 47.5% reduction in runtime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3434-14BD-45F3-8CE4-45EC2187D411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33214493"/>
              </p:ext>
            </p:extLst>
          </p:nvPr>
        </p:nvGraphicFramePr>
        <p:xfrm>
          <a:off x="115569" y="1219200"/>
          <a:ext cx="3886200" cy="314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67671776"/>
              </p:ext>
            </p:extLst>
          </p:nvPr>
        </p:nvGraphicFramePr>
        <p:xfrm>
          <a:off x="4158343" y="1219200"/>
          <a:ext cx="4191000" cy="3138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0495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 of NFS-fallback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3434-14BD-45F3-8CE4-45EC2187D411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64462298"/>
              </p:ext>
            </p:extLst>
          </p:nvPr>
        </p:nvGraphicFramePr>
        <p:xfrm>
          <a:off x="0" y="1295400"/>
          <a:ext cx="4190999" cy="3290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73014980"/>
              </p:ext>
            </p:extLst>
          </p:nvPr>
        </p:nvGraphicFramePr>
        <p:xfrm>
          <a:off x="4191000" y="1295400"/>
          <a:ext cx="4191000" cy="3290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72143" y="5029200"/>
            <a:ext cx="777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OFS+NFS reduces runtime by 6%, and increases network transfer by 24% compared to pure-OFS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7554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Amazon EC2 Cluster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Emulation:</a:t>
            </a:r>
          </a:p>
          <a:p>
            <a:pPr lvl="1"/>
            <a:r>
              <a:rPr lang="en-US" dirty="0" smtClean="0"/>
              <a:t>Physical machine -&gt; EC2 VM instance</a:t>
            </a:r>
          </a:p>
          <a:p>
            <a:pPr lvl="1"/>
            <a:r>
              <a:rPr lang="en-US" dirty="0" smtClean="0"/>
              <a:t>OFS -&gt; RAMFS</a:t>
            </a:r>
          </a:p>
          <a:p>
            <a:r>
              <a:rPr lang="en-US" dirty="0" smtClean="0"/>
              <a:t>EC2 instances of type High Memory Quadruple Extra Large with 8 </a:t>
            </a:r>
            <a:r>
              <a:rPr lang="en-US" dirty="0" err="1" smtClean="0"/>
              <a:t>vCPUs</a:t>
            </a:r>
            <a:r>
              <a:rPr lang="en-US" dirty="0" smtClean="0"/>
              <a:t>, 68.4GB memory and High I/O</a:t>
            </a:r>
          </a:p>
          <a:p>
            <a:r>
              <a:rPr lang="en-US" dirty="0" smtClean="0"/>
              <a:t>Applications:</a:t>
            </a:r>
          </a:p>
          <a:p>
            <a:pPr lvl="1"/>
            <a:r>
              <a:rPr lang="en-US" dirty="0" smtClean="0"/>
              <a:t>Bio-informatics: FASTA</a:t>
            </a:r>
          </a:p>
          <a:p>
            <a:pPr lvl="1"/>
            <a:r>
              <a:rPr lang="en-US" dirty="0" smtClean="0"/>
              <a:t>Natural language processing: Artist Recognition (training &amp; testing)</a:t>
            </a:r>
          </a:p>
          <a:p>
            <a:r>
              <a:rPr lang="en-US" dirty="0" smtClean="0"/>
              <a:t>Data: 8.5GB and 11GB data sets, total size: 456GB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3434-14BD-45F3-8CE4-45EC2187D41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1338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Worst and Good-Case Scenarios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3434-14BD-45F3-8CE4-45EC2187D411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59395651"/>
              </p:ext>
            </p:extLst>
          </p:nvPr>
        </p:nvGraphicFramePr>
        <p:xfrm>
          <a:off x="457200" y="1295400"/>
          <a:ext cx="4038600" cy="3400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10416208"/>
              </p:ext>
            </p:extLst>
          </p:nvPr>
        </p:nvGraphicFramePr>
        <p:xfrm>
          <a:off x="4499610" y="1295400"/>
          <a:ext cx="3577590" cy="3390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4949555"/>
            <a:ext cx="746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In both, worst- (uniform) and good- (A) cases, network traffic reductions are significant (64% and 75%)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2527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7848600" cy="1143000"/>
          </a:xfrm>
        </p:spPr>
        <p:txBody>
          <a:bodyPr/>
          <a:lstStyle/>
          <a:p>
            <a:r>
              <a:rPr lang="en-US" dirty="0" smtClean="0"/>
              <a:t>Dynamic Popularity Adjustment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3434-14BD-45F3-8CE4-45EC2187D411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91293544"/>
              </p:ext>
            </p:extLst>
          </p:nvPr>
        </p:nvGraphicFramePr>
        <p:xfrm>
          <a:off x="381000" y="1447800"/>
          <a:ext cx="4038600" cy="3400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88080313"/>
              </p:ext>
            </p:extLst>
          </p:nvPr>
        </p:nvGraphicFramePr>
        <p:xfrm>
          <a:off x="4391025" y="1485900"/>
          <a:ext cx="3577590" cy="3390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1000" y="4953000"/>
            <a:ext cx="7772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Octopus adapts effectively to the changing file popularity.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1332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and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Octopus – a framework for running data-intensive applications on virtualized environments</a:t>
            </a:r>
          </a:p>
          <a:p>
            <a:r>
              <a:rPr lang="en-US" dirty="0" smtClean="0"/>
              <a:t>Octopus-FS – enables sharing of files between VMs within physical host</a:t>
            </a:r>
          </a:p>
          <a:p>
            <a:r>
              <a:rPr lang="en-US" dirty="0" smtClean="0"/>
              <a:t>Octopus-Scheduler – performs data-local application placement and popularity-proportional file distribution</a:t>
            </a:r>
          </a:p>
          <a:p>
            <a:r>
              <a:rPr lang="en-US" dirty="0" smtClean="0"/>
              <a:t>Octopus reduces network traffic by up to 83% and queue run time by up to 55%</a:t>
            </a:r>
          </a:p>
          <a:p>
            <a:r>
              <a:rPr lang="en-US" dirty="0" smtClean="0"/>
              <a:t>Future work:</a:t>
            </a:r>
          </a:p>
          <a:p>
            <a:pPr lvl="1"/>
            <a:r>
              <a:rPr lang="en-US" dirty="0" smtClean="0"/>
              <a:t>Trade-off between using memory for cache and for computations,</a:t>
            </a:r>
          </a:p>
          <a:p>
            <a:pPr lvl="1"/>
            <a:r>
              <a:rPr lang="en-US" dirty="0" smtClean="0"/>
              <a:t>Gang scheduling.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3434-14BD-45F3-8CE4-45EC2187D41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269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600200"/>
            <a:ext cx="7543800" cy="2593975"/>
          </a:xfrm>
        </p:spPr>
        <p:txBody>
          <a:bodyPr/>
          <a:lstStyle/>
          <a:p>
            <a:pPr algn="ctr"/>
            <a:r>
              <a:rPr lang="en-US" sz="9600" dirty="0" smtClean="0"/>
              <a:t>Q&amp;A</a:t>
            </a:r>
            <a:endParaRPr lang="en-US" sz="9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3434-14BD-45F3-8CE4-45EC2187D41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2857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3434-14BD-45F3-8CE4-45EC2187D41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3071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3434-14BD-45F3-8CE4-45EC2187D41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4584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381000" y="3429000"/>
            <a:ext cx="931333" cy="15348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7924800" cy="1143000"/>
          </a:xfrm>
        </p:spPr>
        <p:txBody>
          <a:bodyPr/>
          <a:lstStyle/>
          <a:p>
            <a:r>
              <a:rPr lang="en-US" dirty="0" smtClean="0"/>
              <a:t>HPC in Virtualized Data Centers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483428"/>
            <a:ext cx="7230534" cy="1397033"/>
          </a:xfrm>
        </p:spPr>
        <p:txBody>
          <a:bodyPr>
            <a:normAutofit/>
          </a:bodyPr>
          <a:lstStyle/>
          <a:p>
            <a:pPr lvl="1">
              <a:buClrTx/>
            </a:pPr>
            <a:r>
              <a:rPr lang="en-US" dirty="0" smtClean="0"/>
              <a:t>Large data center providers host public datasets, allowing researchers to run analysis and computations against them:</a:t>
            </a:r>
          </a:p>
          <a:p>
            <a:pPr lvl="2">
              <a:buClrTx/>
            </a:pPr>
            <a:r>
              <a:rPr lang="en-US" dirty="0" smtClean="0"/>
              <a:t>Providers: Amazon, Microsoft, Google</a:t>
            </a:r>
          </a:p>
          <a:p>
            <a:pPr lvl="2">
              <a:buClrTx/>
            </a:pPr>
            <a:r>
              <a:rPr lang="en-US" dirty="0" smtClean="0"/>
              <a:t>Datasets: bioinformatics, astronomy, social data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1946246"/>
            <a:ext cx="571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/>
              <a:t>Big </a:t>
            </a:r>
            <a:r>
              <a:rPr lang="en-US" sz="2000" dirty="0"/>
              <a:t>data generators (</a:t>
            </a:r>
            <a:r>
              <a:rPr lang="en-US" sz="2000" dirty="0" err="1"/>
              <a:t>eg</a:t>
            </a:r>
            <a:r>
              <a:rPr lang="en-US" sz="2000" dirty="0"/>
              <a:t> </a:t>
            </a:r>
            <a:r>
              <a:rPr lang="en-US" sz="2000" dirty="0" smtClean="0"/>
              <a:t>Large Hadron </a:t>
            </a:r>
            <a:r>
              <a:rPr lang="en-US" sz="2000" dirty="0"/>
              <a:t>Collider) host data in </a:t>
            </a:r>
            <a:r>
              <a:rPr lang="en-US" sz="2000" dirty="0" smtClean="0"/>
              <a:t>their own </a:t>
            </a:r>
            <a:r>
              <a:rPr lang="en-US" sz="2000" dirty="0"/>
              <a:t>data </a:t>
            </a:r>
            <a:r>
              <a:rPr lang="en-US" sz="2000" dirty="0" smtClean="0"/>
              <a:t>centers (EGEE) </a:t>
            </a:r>
            <a:r>
              <a:rPr lang="en-US" sz="2000" dirty="0"/>
              <a:t>to avoid costly data movement and provide access </a:t>
            </a:r>
            <a:r>
              <a:rPr lang="en-US" sz="2000" dirty="0" smtClean="0"/>
              <a:t>to large </a:t>
            </a:r>
            <a:r>
              <a:rPr lang="en-US" sz="2000" dirty="0"/>
              <a:t>number of </a:t>
            </a:r>
            <a:r>
              <a:rPr lang="en-US" sz="2000" dirty="0" smtClean="0"/>
              <a:t>researchers</a:t>
            </a:r>
            <a:endParaRPr lang="en-US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096000" y="1752600"/>
            <a:ext cx="1912620" cy="143261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1886" y="5300246"/>
            <a:ext cx="8108630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Computations in those data centers </a:t>
            </a:r>
            <a:r>
              <a:rPr lang="en-US" sz="2000" dirty="0" smtClean="0"/>
              <a:t>often run </a:t>
            </a:r>
            <a:r>
              <a:rPr lang="en-US" sz="2000" dirty="0"/>
              <a:t>in virtualized </a:t>
            </a:r>
            <a:r>
              <a:rPr lang="en-US" sz="2000" dirty="0" smtClean="0"/>
              <a:t>environments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Advantages: </a:t>
            </a:r>
            <a:r>
              <a:rPr lang="en-US" sz="2000" dirty="0"/>
              <a:t>security, performance isolation, ease of management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02771" y="1524000"/>
            <a:ext cx="75378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Computations are moving to big data</a:t>
            </a:r>
          </a:p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3434-14BD-45F3-8CE4-45EC2187D41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34582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Octopus-FS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2917" y="1676400"/>
            <a:ext cx="8553537" cy="46482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3434-14BD-45F3-8CE4-45EC2187D41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37967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Algorithms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idea: allocate files in the data center according to their fair share</a:t>
            </a:r>
          </a:p>
          <a:p>
            <a:pPr marL="11430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Also explored: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requency of recalculation: eager </a:t>
            </a:r>
            <a:r>
              <a:rPr lang="en-US" dirty="0" err="1" smtClean="0"/>
              <a:t>vs</a:t>
            </a:r>
            <a:r>
              <a:rPr lang="en-US" dirty="0" smtClean="0"/>
              <a:t> lazy</a:t>
            </a:r>
          </a:p>
          <a:p>
            <a:pPr lvl="1"/>
            <a:r>
              <a:rPr lang="en-US" dirty="0" smtClean="0"/>
              <a:t>job selection policies: size, queue, and runtime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143000" y="2514600"/>
            <a:ext cx="6114082" cy="685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295400" y="3352800"/>
            <a:ext cx="5463772" cy="43895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3434-14BD-45F3-8CE4-45EC2187D41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9211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Lack of Sharing</a:t>
            </a: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3354873" y="4291118"/>
            <a:ext cx="1519853" cy="1195282"/>
          </a:xfrm>
          <a:prstGeom prst="ca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File Server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1371600"/>
            <a:ext cx="5638800" cy="2743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72718" y="1569555"/>
            <a:ext cx="2449643" cy="2137932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07239" y="1569555"/>
            <a:ext cx="2449643" cy="21379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2" name="Arc 11"/>
          <p:cNvSpPr/>
          <p:nvPr/>
        </p:nvSpPr>
        <p:spPr>
          <a:xfrm rot="11401908">
            <a:off x="2437451" y="2467649"/>
            <a:ext cx="2545463" cy="2504605"/>
          </a:xfrm>
          <a:prstGeom prst="arc">
            <a:avLst>
              <a:gd name="adj1" fmla="val 16584209"/>
              <a:gd name="adj2" fmla="val 379904"/>
            </a:avLst>
          </a:prstGeom>
          <a:ln w="38100">
            <a:solidFill>
              <a:srgbClr val="FF0000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757597" y="2824921"/>
            <a:ext cx="2126104" cy="52787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File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369008" y="2824921"/>
            <a:ext cx="2126104" cy="52787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File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72717" y="1595735"/>
            <a:ext cx="24496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Researcher </a:t>
            </a:r>
            <a:r>
              <a:rPr lang="en-US" sz="2400" b="1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07238" y="1595735"/>
            <a:ext cx="24496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Researcher 2</a:t>
            </a:r>
            <a:endParaRPr lang="en-US" sz="2400" b="1" dirty="0"/>
          </a:p>
        </p:txBody>
      </p:sp>
      <p:sp>
        <p:nvSpPr>
          <p:cNvPr id="19" name="Arc 18"/>
          <p:cNvSpPr/>
          <p:nvPr/>
        </p:nvSpPr>
        <p:spPr>
          <a:xfrm rot="4338617">
            <a:off x="3202693" y="2474377"/>
            <a:ext cx="2545463" cy="2504605"/>
          </a:xfrm>
          <a:prstGeom prst="arc">
            <a:avLst>
              <a:gd name="adj1" fmla="val 16223212"/>
              <a:gd name="adj2" fmla="val 21500281"/>
            </a:avLst>
          </a:prstGeom>
          <a:ln w="38100">
            <a:solidFill>
              <a:srgbClr val="FF000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rot="4338617">
            <a:off x="2993290" y="2292080"/>
            <a:ext cx="2928153" cy="2504605"/>
          </a:xfrm>
          <a:prstGeom prst="arc">
            <a:avLst>
              <a:gd name="adj1" fmla="val 14860612"/>
              <a:gd name="adj2" fmla="val 21586670"/>
            </a:avLst>
          </a:prstGeom>
          <a:ln w="38100">
            <a:solidFill>
              <a:srgbClr val="FF0000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3434-14BD-45F3-8CE4-45EC2187D41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219200" y="3760113"/>
            <a:ext cx="9433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 smtClean="0"/>
              <a:t>VMM</a:t>
            </a:r>
            <a:endParaRPr lang="en-US" sz="2200" b="1" i="1" dirty="0"/>
          </a:p>
        </p:txBody>
      </p:sp>
      <p:sp>
        <p:nvSpPr>
          <p:cNvPr id="8" name="Rectangle 7"/>
          <p:cNvSpPr/>
          <p:nvPr/>
        </p:nvSpPr>
        <p:spPr>
          <a:xfrm>
            <a:off x="1757597" y="2133600"/>
            <a:ext cx="2126104" cy="565700"/>
          </a:xfrm>
          <a:prstGeom prst="rect">
            <a:avLst/>
          </a:prstGeom>
          <a:solidFill>
            <a:srgbClr val="CC58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Application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50896" y="2133600"/>
            <a:ext cx="2126104" cy="565700"/>
          </a:xfrm>
          <a:prstGeom prst="rect">
            <a:avLst/>
          </a:prstGeom>
          <a:solidFill>
            <a:srgbClr val="CC58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Application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 rot="11401908">
            <a:off x="2478898" y="2072551"/>
            <a:ext cx="2545463" cy="2903612"/>
          </a:xfrm>
          <a:prstGeom prst="arc">
            <a:avLst>
              <a:gd name="adj1" fmla="val 16584781"/>
              <a:gd name="adj2" fmla="val 1685146"/>
            </a:avLst>
          </a:prstGeom>
          <a:ln w="38100">
            <a:solidFill>
              <a:srgbClr val="FF000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501513" y="3379113"/>
            <a:ext cx="666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 smtClean="0"/>
              <a:t>VM</a:t>
            </a:r>
            <a:endParaRPr lang="en-US" sz="2200" b="1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4134552" y="3379113"/>
            <a:ext cx="666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 smtClean="0"/>
              <a:t>VM</a:t>
            </a:r>
            <a:endParaRPr lang="en-US" sz="2200" b="1" i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82515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9" grpId="0" animBg="1"/>
      <p:bldP spid="20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5791200" y="2024585"/>
            <a:ext cx="2286000" cy="1175815"/>
          </a:xfrm>
          <a:prstGeom prst="rect">
            <a:avLst/>
          </a:prstGeom>
          <a:solidFill>
            <a:srgbClr val="CC58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1257"/>
            <a:ext cx="8458200" cy="1143000"/>
          </a:xfrm>
        </p:spPr>
        <p:txBody>
          <a:bodyPr/>
          <a:lstStyle/>
          <a:p>
            <a:r>
              <a:rPr lang="en-US" dirty="0" smtClean="0"/>
              <a:t>Our solution: Octopus Framework</a:t>
            </a: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1564173" y="4724400"/>
            <a:ext cx="1519853" cy="1195282"/>
          </a:xfrm>
          <a:prstGeom prst="ca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File Server</a:t>
            </a:r>
            <a:endParaRPr lang="en-US" sz="2200" b="1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286000" y="3962400"/>
            <a:ext cx="0" cy="762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72125" y="3095952"/>
            <a:ext cx="3503950" cy="790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1447800"/>
            <a:ext cx="3886200" cy="2743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2125" y="1651687"/>
            <a:ext cx="1688267" cy="1287298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87808" y="1651687"/>
            <a:ext cx="1688267" cy="1287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125" y="3252919"/>
            <a:ext cx="3503950" cy="54369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File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2125" y="1676400"/>
            <a:ext cx="1688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Researcher 1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387807" y="1676400"/>
            <a:ext cx="1688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Researcher 2</a:t>
            </a:r>
            <a:endParaRPr lang="en-US" sz="2000" b="1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395043" y="2626119"/>
            <a:ext cx="21215" cy="6293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224446" y="2626119"/>
            <a:ext cx="7496" cy="6293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Plus 31"/>
          <p:cNvSpPr/>
          <p:nvPr/>
        </p:nvSpPr>
        <p:spPr>
          <a:xfrm>
            <a:off x="4495800" y="3048000"/>
            <a:ext cx="1066800" cy="929479"/>
          </a:xfrm>
          <a:prstGeom prst="mathPlus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905500" y="2405585"/>
            <a:ext cx="2057400" cy="430887"/>
          </a:xfrm>
          <a:prstGeom prst="rect">
            <a:avLst/>
          </a:prstGeom>
          <a:solidFill>
            <a:srgbClr val="CC58BB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/>
              <a:t>Scheduler</a:t>
            </a:r>
            <a:endParaRPr lang="en-US" sz="2200" b="1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286000" y="3818388"/>
            <a:ext cx="0" cy="927783"/>
          </a:xfrm>
          <a:prstGeom prst="straightConnector1">
            <a:avLst/>
          </a:prstGeom>
          <a:ln w="38100">
            <a:solidFill>
              <a:srgbClr val="FF0000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3434-14BD-45F3-8CE4-45EC2187D41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" y="3836313"/>
            <a:ext cx="10352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 smtClean="0"/>
              <a:t>VMM</a:t>
            </a:r>
            <a:endParaRPr lang="en-US" sz="22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517696" y="2619345"/>
            <a:ext cx="6035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VM</a:t>
            </a:r>
            <a:endParaRPr lang="en-US" sz="2000" b="1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2324100" y="2626119"/>
            <a:ext cx="6035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VM</a:t>
            </a:r>
            <a:endParaRPr lang="en-US" sz="2000" b="1" i="1" dirty="0"/>
          </a:p>
        </p:txBody>
      </p:sp>
      <p:sp>
        <p:nvSpPr>
          <p:cNvPr id="22" name="Rectangle 21"/>
          <p:cNvSpPr/>
          <p:nvPr/>
        </p:nvSpPr>
        <p:spPr>
          <a:xfrm>
            <a:off x="706411" y="2187719"/>
            <a:ext cx="1419693" cy="438400"/>
          </a:xfrm>
          <a:prstGeom prst="rect">
            <a:avLst/>
          </a:prstGeom>
          <a:solidFill>
            <a:srgbClr val="CC58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Application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514600" y="2187719"/>
            <a:ext cx="1419693" cy="438400"/>
          </a:xfrm>
          <a:prstGeom prst="rect">
            <a:avLst/>
          </a:prstGeom>
          <a:solidFill>
            <a:srgbClr val="CC58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Application</a:t>
            </a:r>
            <a:endParaRPr lang="en-US" sz="2000" dirty="0">
              <a:solidFill>
                <a:schemeClr val="tx1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5867400" y="3520279"/>
            <a:ext cx="2133600" cy="533400"/>
            <a:chOff x="1219200" y="1981200"/>
            <a:chExt cx="2133600" cy="533400"/>
          </a:xfrm>
        </p:grpSpPr>
        <p:sp>
          <p:nvSpPr>
            <p:cNvPr id="27" name="Rectangle 26"/>
            <p:cNvSpPr/>
            <p:nvPr/>
          </p:nvSpPr>
          <p:spPr>
            <a:xfrm>
              <a:off x="2819400" y="1981200"/>
              <a:ext cx="533400" cy="533400"/>
            </a:xfrm>
            <a:prstGeom prst="rect">
              <a:avLst/>
            </a:prstGeom>
            <a:solidFill>
              <a:srgbClr val="CC58B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>
                  <a:solidFill>
                    <a:schemeClr val="tx2"/>
                  </a:solidFill>
                </a:rPr>
                <a:t>B</a:t>
              </a:r>
              <a:endParaRPr lang="en-US" sz="2200" b="1" dirty="0">
                <a:solidFill>
                  <a:schemeClr val="tx2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286000" y="1981200"/>
              <a:ext cx="533400" cy="533400"/>
            </a:xfrm>
            <a:prstGeom prst="rect">
              <a:avLst/>
            </a:prstGeom>
            <a:solidFill>
              <a:srgbClr val="FFF57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752600" y="1981200"/>
              <a:ext cx="533400" cy="533400"/>
            </a:xfrm>
            <a:prstGeom prst="rect">
              <a:avLst/>
            </a:prstGeom>
            <a:solidFill>
              <a:srgbClr val="FFF57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219200" y="1981200"/>
              <a:ext cx="533400" cy="533400"/>
            </a:xfrm>
            <a:prstGeom prst="rect">
              <a:avLst/>
            </a:prstGeom>
            <a:solidFill>
              <a:srgbClr val="FFF57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Rectangle 33"/>
          <p:cNvSpPr/>
          <p:nvPr/>
        </p:nvSpPr>
        <p:spPr>
          <a:xfrm>
            <a:off x="6934200" y="3520279"/>
            <a:ext cx="533400" cy="533400"/>
          </a:xfrm>
          <a:prstGeom prst="rect">
            <a:avLst/>
          </a:prstGeom>
          <a:solidFill>
            <a:srgbClr val="CC58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400800" y="3520279"/>
            <a:ext cx="533400" cy="533400"/>
          </a:xfrm>
          <a:prstGeom prst="rect">
            <a:avLst/>
          </a:prstGeom>
          <a:solidFill>
            <a:srgbClr val="CC58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867400" y="3520279"/>
            <a:ext cx="533400" cy="533400"/>
          </a:xfrm>
          <a:prstGeom prst="rect">
            <a:avLst/>
          </a:prstGeom>
          <a:solidFill>
            <a:srgbClr val="CC58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2"/>
                </a:solidFill>
              </a:rPr>
              <a:t>A</a:t>
            </a:r>
            <a:endParaRPr lang="en-US" sz="2200" b="1" dirty="0">
              <a:solidFill>
                <a:schemeClr val="tx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91200" y="4572000"/>
            <a:ext cx="10668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7086600" y="4572000"/>
            <a:ext cx="10668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867400" y="5113564"/>
            <a:ext cx="914400" cy="29935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181850" y="5129892"/>
            <a:ext cx="876299" cy="28302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2"/>
                </a:solidFill>
              </a:rPr>
              <a:t>A</a:t>
            </a:r>
            <a:endParaRPr lang="en-US" sz="2200" b="1" dirty="0">
              <a:solidFill>
                <a:schemeClr val="tx2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905500" y="4648200"/>
            <a:ext cx="381000" cy="381000"/>
          </a:xfrm>
          <a:prstGeom prst="rect">
            <a:avLst/>
          </a:prstGeom>
          <a:solidFill>
            <a:srgbClr val="CC58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400800" y="4648200"/>
            <a:ext cx="381000" cy="381000"/>
          </a:xfrm>
          <a:prstGeom prst="rect">
            <a:avLst/>
          </a:prstGeom>
          <a:solidFill>
            <a:srgbClr val="CC58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200900" y="4648200"/>
            <a:ext cx="381000" cy="381000"/>
          </a:xfrm>
          <a:prstGeom prst="rect">
            <a:avLst/>
          </a:prstGeom>
          <a:solidFill>
            <a:srgbClr val="CC58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43" name="Rectangle 42"/>
          <p:cNvSpPr/>
          <p:nvPr/>
        </p:nvSpPr>
        <p:spPr>
          <a:xfrm>
            <a:off x="7696200" y="4648200"/>
            <a:ext cx="381000" cy="381000"/>
          </a:xfrm>
          <a:prstGeom prst="rect">
            <a:avLst/>
          </a:prstGeom>
          <a:solidFill>
            <a:srgbClr val="CC58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2"/>
                </a:solidFill>
              </a:rPr>
              <a:t>A</a:t>
            </a:r>
            <a:endParaRPr lang="en-US" sz="2200" b="1" dirty="0">
              <a:solidFill>
                <a:schemeClr val="tx2"/>
              </a:solidFill>
            </a:endParaRPr>
          </a:p>
        </p:txBody>
      </p:sp>
      <p:cxnSp>
        <p:nvCxnSpPr>
          <p:cNvPr id="16" name="Straight Arrow Connector 15"/>
          <p:cNvCxnSpPr>
            <a:stCxn id="31" idx="2"/>
            <a:endCxn id="37" idx="0"/>
          </p:cNvCxnSpPr>
          <p:nvPr/>
        </p:nvCxnSpPr>
        <p:spPr>
          <a:xfrm>
            <a:off x="6134100" y="4053679"/>
            <a:ext cx="1485900" cy="518321"/>
          </a:xfrm>
          <a:prstGeom prst="straightConnector1">
            <a:avLst/>
          </a:prstGeom>
          <a:ln w="25400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14" idx="0"/>
          </p:cNvCxnSpPr>
          <p:nvPr/>
        </p:nvCxnSpPr>
        <p:spPr>
          <a:xfrm flipH="1">
            <a:off x="6324600" y="4053678"/>
            <a:ext cx="334736" cy="518322"/>
          </a:xfrm>
          <a:prstGeom prst="straightConnector1">
            <a:avLst/>
          </a:prstGeom>
          <a:ln w="25400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37" idx="0"/>
          </p:cNvCxnSpPr>
          <p:nvPr/>
        </p:nvCxnSpPr>
        <p:spPr>
          <a:xfrm>
            <a:off x="7176408" y="4055774"/>
            <a:ext cx="443592" cy="516226"/>
          </a:xfrm>
          <a:prstGeom prst="straightConnector1">
            <a:avLst/>
          </a:prstGeom>
          <a:ln w="25400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14" idx="0"/>
          </p:cNvCxnSpPr>
          <p:nvPr/>
        </p:nvCxnSpPr>
        <p:spPr>
          <a:xfrm flipH="1">
            <a:off x="6324600" y="4056823"/>
            <a:ext cx="1371600" cy="515177"/>
          </a:xfrm>
          <a:prstGeom prst="straightConnector1">
            <a:avLst/>
          </a:prstGeom>
          <a:ln w="25400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40606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10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14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547" y="304800"/>
            <a:ext cx="7620000" cy="1143000"/>
          </a:xfrm>
        </p:spPr>
        <p:txBody>
          <a:bodyPr/>
          <a:lstStyle/>
          <a:p>
            <a:r>
              <a:rPr lang="en-US" dirty="0" smtClean="0"/>
              <a:t>Octopus-FS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8105" y="3051392"/>
            <a:ext cx="2190925" cy="5257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" y="1954887"/>
            <a:ext cx="2429936" cy="20541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87253" y="2090532"/>
            <a:ext cx="1095463" cy="700829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06453" y="2090532"/>
            <a:ext cx="1095463" cy="700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6798" y="2512536"/>
            <a:ext cx="929718" cy="21895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File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95998" y="2512536"/>
            <a:ext cx="929718" cy="21895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File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Can 13"/>
          <p:cNvSpPr/>
          <p:nvPr/>
        </p:nvSpPr>
        <p:spPr>
          <a:xfrm>
            <a:off x="1152885" y="3116706"/>
            <a:ext cx="571750" cy="598899"/>
          </a:xfrm>
          <a:prstGeom prst="can">
            <a:avLst>
              <a:gd name="adj" fmla="val 1949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NFS Server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7" name="Arc 16"/>
          <p:cNvSpPr/>
          <p:nvPr/>
        </p:nvSpPr>
        <p:spPr>
          <a:xfrm rot="10800000">
            <a:off x="861626" y="2266870"/>
            <a:ext cx="542106" cy="1126107"/>
          </a:xfrm>
          <a:prstGeom prst="arc">
            <a:avLst>
              <a:gd name="adj1" fmla="val 16199199"/>
              <a:gd name="adj2" fmla="val 1149715"/>
            </a:avLst>
          </a:prstGeom>
          <a:ln w="38100">
            <a:solidFill>
              <a:schemeClr val="tx2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/>
          <p:cNvSpPr/>
          <p:nvPr/>
        </p:nvSpPr>
        <p:spPr>
          <a:xfrm>
            <a:off x="1453582" y="2266870"/>
            <a:ext cx="542106" cy="1126107"/>
          </a:xfrm>
          <a:prstGeom prst="arc">
            <a:avLst>
              <a:gd name="adj1" fmla="val 20549884"/>
              <a:gd name="adj2" fmla="val 5624078"/>
            </a:avLst>
          </a:prstGeom>
          <a:ln w="38100">
            <a:solidFill>
              <a:schemeClr val="tx2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943848" y="2918099"/>
            <a:ext cx="7146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2"/>
                </a:solidFill>
              </a:rPr>
              <a:t>fetch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71821" y="1524000"/>
            <a:ext cx="17434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1. NFS server</a:t>
            </a:r>
            <a:endParaRPr lang="en-US" sz="22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369218" y="4139386"/>
            <a:ext cx="267878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 bandwidth: </a:t>
            </a:r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sz="2000" i="1" dirty="0" smtClean="0"/>
              <a:t>91-94 MB/s</a:t>
            </a:r>
          </a:p>
          <a:p>
            <a:r>
              <a:rPr lang="en-US" dirty="0" smtClean="0"/>
              <a:t>pros: </a:t>
            </a:r>
            <a:r>
              <a:rPr lang="en-US" sz="2000" i="1" dirty="0" smtClean="0"/>
              <a:t>no double network fetches</a:t>
            </a:r>
          </a:p>
          <a:p>
            <a:r>
              <a:rPr lang="en-US" dirty="0" smtClean="0"/>
              <a:t>cons: </a:t>
            </a:r>
            <a:r>
              <a:rPr lang="en-US" sz="2000" i="1" dirty="0" smtClean="0"/>
              <a:t>very slow</a:t>
            </a:r>
            <a:endParaRPr lang="en-US" sz="2000" i="1" dirty="0"/>
          </a:p>
        </p:txBody>
      </p:sp>
      <p:sp>
        <p:nvSpPr>
          <p:cNvPr id="47" name="Rectangle 46"/>
          <p:cNvSpPr/>
          <p:nvPr/>
        </p:nvSpPr>
        <p:spPr>
          <a:xfrm>
            <a:off x="3187085" y="3048190"/>
            <a:ext cx="2190925" cy="5257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067580" y="1951685"/>
            <a:ext cx="2429936" cy="2057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3106653" y="2087330"/>
            <a:ext cx="1095463" cy="700829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354516" y="2087330"/>
            <a:ext cx="1095463" cy="700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196198" y="2509334"/>
            <a:ext cx="929718" cy="21895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File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430716" y="2509334"/>
            <a:ext cx="929718" cy="21895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File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811716" y="2895600"/>
            <a:ext cx="7146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2"/>
                </a:solidFill>
              </a:rPr>
              <a:t>copy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147250" y="3345491"/>
            <a:ext cx="2230760" cy="38830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3821116" y="3431336"/>
            <a:ext cx="929718" cy="21895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File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4" name="Arc 53"/>
          <p:cNvSpPr/>
          <p:nvPr/>
        </p:nvSpPr>
        <p:spPr>
          <a:xfrm rot="10800000">
            <a:off x="3700605" y="2263668"/>
            <a:ext cx="542107" cy="1167667"/>
          </a:xfrm>
          <a:prstGeom prst="arc">
            <a:avLst>
              <a:gd name="adj1" fmla="val 15995322"/>
              <a:gd name="adj2" fmla="val 1703594"/>
            </a:avLst>
          </a:prstGeom>
          <a:ln w="38100">
            <a:solidFill>
              <a:schemeClr val="tx2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Arc 54"/>
          <p:cNvSpPr/>
          <p:nvPr/>
        </p:nvSpPr>
        <p:spPr>
          <a:xfrm>
            <a:off x="4292562" y="2263668"/>
            <a:ext cx="542106" cy="1167667"/>
          </a:xfrm>
          <a:prstGeom prst="arc">
            <a:avLst>
              <a:gd name="adj1" fmla="val 20257579"/>
              <a:gd name="adj2" fmla="val 5624078"/>
            </a:avLst>
          </a:prstGeom>
          <a:ln w="38100">
            <a:solidFill>
              <a:schemeClr val="tx2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3219981" y="4139386"/>
            <a:ext cx="2723619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 bandwidth: </a:t>
            </a:r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sz="2000" i="1" dirty="0" smtClean="0"/>
              <a:t>825-845 MB/s</a:t>
            </a:r>
          </a:p>
          <a:p>
            <a:r>
              <a:rPr lang="en-US" dirty="0" smtClean="0"/>
              <a:t>pros: </a:t>
            </a:r>
            <a:r>
              <a:rPr lang="en-US" sz="2000" i="1" dirty="0" smtClean="0"/>
              <a:t>much faster</a:t>
            </a:r>
            <a:endParaRPr lang="en-US" i="1" dirty="0" smtClean="0"/>
          </a:p>
          <a:p>
            <a:r>
              <a:rPr lang="en-US" dirty="0" smtClean="0"/>
              <a:t>cons: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i="1" dirty="0"/>
              <a:t>c</a:t>
            </a:r>
            <a:r>
              <a:rPr lang="en-US" sz="2000" i="1" dirty="0" smtClean="0"/>
              <a:t>opying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i="1" dirty="0" smtClean="0"/>
              <a:t>private copies</a:t>
            </a:r>
          </a:p>
          <a:p>
            <a:r>
              <a:rPr lang="en-US" sz="2000" i="1" dirty="0"/>
              <a:t> </a:t>
            </a:r>
            <a:r>
              <a:rPr lang="en-US" sz="2000" i="1" dirty="0" smtClean="0"/>
              <a:t>    within VM</a:t>
            </a:r>
            <a:endParaRPr lang="en-US" sz="2000" i="1" dirty="0"/>
          </a:p>
        </p:txBody>
      </p:sp>
      <p:sp>
        <p:nvSpPr>
          <p:cNvPr id="60" name="Rectangle 59"/>
          <p:cNvSpPr/>
          <p:nvPr/>
        </p:nvSpPr>
        <p:spPr>
          <a:xfrm>
            <a:off x="5975122" y="3048190"/>
            <a:ext cx="2190925" cy="5257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5855617" y="1951685"/>
            <a:ext cx="2429936" cy="2057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5894690" y="2087330"/>
            <a:ext cx="1095463" cy="700829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142553" y="2087330"/>
            <a:ext cx="1095463" cy="700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977562" y="2808621"/>
            <a:ext cx="929718" cy="218955"/>
          </a:xfrm>
          <a:prstGeom prst="rect">
            <a:avLst/>
          </a:prstGeom>
          <a:solidFill>
            <a:srgbClr val="FFC000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File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7225425" y="2808621"/>
            <a:ext cx="929718" cy="218955"/>
          </a:xfrm>
          <a:prstGeom prst="rect">
            <a:avLst/>
          </a:prstGeom>
          <a:solidFill>
            <a:srgbClr val="FFC000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File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620000" y="3048000"/>
            <a:ext cx="7146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2"/>
                </a:solidFill>
              </a:rPr>
              <a:t>map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935287" y="3358194"/>
            <a:ext cx="2230760" cy="37560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6609153" y="3438645"/>
            <a:ext cx="929718" cy="218955"/>
          </a:xfrm>
          <a:prstGeom prst="rect">
            <a:avLst/>
          </a:prstGeom>
          <a:solidFill>
            <a:srgbClr val="FFC000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File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9" name="Arc 68"/>
          <p:cNvSpPr/>
          <p:nvPr/>
        </p:nvSpPr>
        <p:spPr>
          <a:xfrm rot="10800000">
            <a:off x="6488643" y="2263669"/>
            <a:ext cx="562024" cy="1174976"/>
          </a:xfrm>
          <a:prstGeom prst="arc">
            <a:avLst>
              <a:gd name="adj1" fmla="val 16327288"/>
              <a:gd name="adj2" fmla="val 19595658"/>
            </a:avLst>
          </a:prstGeom>
          <a:ln w="38100">
            <a:solidFill>
              <a:schemeClr val="tx2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Arc 69"/>
          <p:cNvSpPr/>
          <p:nvPr/>
        </p:nvSpPr>
        <p:spPr>
          <a:xfrm>
            <a:off x="7050667" y="2263668"/>
            <a:ext cx="572038" cy="1174977"/>
          </a:xfrm>
          <a:prstGeom prst="arc">
            <a:avLst>
              <a:gd name="adj1" fmla="val 2067823"/>
              <a:gd name="adj2" fmla="val 5624078"/>
            </a:avLst>
          </a:prstGeom>
          <a:ln w="38100">
            <a:solidFill>
              <a:schemeClr val="tx2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5791200" y="4139386"/>
            <a:ext cx="2635637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 bandwidth: 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sz="2000" i="1" dirty="0" smtClean="0"/>
              <a:t>8533 – 9630 MB/s</a:t>
            </a:r>
            <a:endParaRPr lang="en-US" i="1" dirty="0" smtClean="0"/>
          </a:p>
          <a:p>
            <a:r>
              <a:rPr lang="en-US" dirty="0" smtClean="0"/>
              <a:t>pros: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i="1" dirty="0"/>
              <a:t>n</a:t>
            </a:r>
            <a:r>
              <a:rPr lang="en-US" sz="2000" i="1" dirty="0" smtClean="0"/>
              <a:t>o copying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i="1" dirty="0"/>
              <a:t>e</a:t>
            </a:r>
            <a:r>
              <a:rPr lang="en-US" sz="2000" i="1" dirty="0" smtClean="0"/>
              <a:t>xtra memory for VMs</a:t>
            </a:r>
          </a:p>
          <a:p>
            <a:r>
              <a:rPr lang="en-US" dirty="0" smtClean="0"/>
              <a:t>cons: </a:t>
            </a:r>
            <a:r>
              <a:rPr lang="en-US" sz="2000" i="1" dirty="0" smtClean="0"/>
              <a:t>read-only access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3258401" y="1524000"/>
            <a:ext cx="195906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2</a:t>
            </a:r>
            <a:r>
              <a:rPr lang="en-US" sz="2200" b="1" dirty="0" smtClean="0"/>
              <a:t>. Buffer Cache</a:t>
            </a:r>
            <a:endParaRPr lang="en-US" sz="22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5677374" y="1550313"/>
            <a:ext cx="28375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3</a:t>
            </a:r>
            <a:r>
              <a:rPr lang="en-US" sz="2200" b="1" dirty="0" smtClean="0"/>
              <a:t>. Shared Buffer Cache</a:t>
            </a:r>
            <a:endParaRPr lang="en-US" sz="2200" b="1" dirty="0"/>
          </a:p>
        </p:txBody>
      </p:sp>
      <p:sp>
        <p:nvSpPr>
          <p:cNvPr id="75" name="Slide Number Placeholder 7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3434-14BD-45F3-8CE4-45EC2187D41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2400" y="3733800"/>
            <a:ext cx="6807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/>
              <a:t>VMM</a:t>
            </a:r>
            <a:endParaRPr lang="en-US" sz="1600" b="1" i="1" dirty="0"/>
          </a:p>
        </p:txBody>
      </p:sp>
      <p:sp>
        <p:nvSpPr>
          <p:cNvPr id="46" name="TextBox 45"/>
          <p:cNvSpPr txBox="1"/>
          <p:nvPr/>
        </p:nvSpPr>
        <p:spPr>
          <a:xfrm>
            <a:off x="2982070" y="3733800"/>
            <a:ext cx="6807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/>
              <a:t>VMM</a:t>
            </a:r>
            <a:endParaRPr lang="en-US" sz="1600" b="1" i="1" dirty="0"/>
          </a:p>
        </p:txBody>
      </p:sp>
      <p:sp>
        <p:nvSpPr>
          <p:cNvPr id="53" name="TextBox 52"/>
          <p:cNvSpPr txBox="1"/>
          <p:nvPr/>
        </p:nvSpPr>
        <p:spPr>
          <a:xfrm>
            <a:off x="5791200" y="3733800"/>
            <a:ext cx="6807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/>
              <a:t>VMM</a:t>
            </a:r>
            <a:endParaRPr lang="en-US" sz="1600" b="1" i="1" dirty="0"/>
          </a:p>
        </p:txBody>
      </p:sp>
      <p:sp>
        <p:nvSpPr>
          <p:cNvPr id="74" name="TextBox 73"/>
          <p:cNvSpPr txBox="1"/>
          <p:nvPr/>
        </p:nvSpPr>
        <p:spPr>
          <a:xfrm>
            <a:off x="228600" y="2057400"/>
            <a:ext cx="604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/>
              <a:t>VM</a:t>
            </a:r>
            <a:endParaRPr lang="en-US" sz="1600" b="1" i="1" dirty="0"/>
          </a:p>
        </p:txBody>
      </p:sp>
      <p:sp>
        <p:nvSpPr>
          <p:cNvPr id="76" name="TextBox 75"/>
          <p:cNvSpPr txBox="1"/>
          <p:nvPr/>
        </p:nvSpPr>
        <p:spPr>
          <a:xfrm>
            <a:off x="1438760" y="2057400"/>
            <a:ext cx="604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/>
              <a:t>VM</a:t>
            </a:r>
            <a:endParaRPr lang="en-US" sz="1600" b="1" i="1" dirty="0"/>
          </a:p>
        </p:txBody>
      </p:sp>
      <p:sp>
        <p:nvSpPr>
          <p:cNvPr id="77" name="TextBox 76"/>
          <p:cNvSpPr txBox="1"/>
          <p:nvPr/>
        </p:nvSpPr>
        <p:spPr>
          <a:xfrm>
            <a:off x="3053030" y="2057400"/>
            <a:ext cx="604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/>
              <a:t>VM</a:t>
            </a:r>
            <a:endParaRPr lang="en-US" sz="1600" b="1" i="1" dirty="0"/>
          </a:p>
        </p:txBody>
      </p:sp>
      <p:sp>
        <p:nvSpPr>
          <p:cNvPr id="78" name="TextBox 77"/>
          <p:cNvSpPr txBox="1"/>
          <p:nvPr/>
        </p:nvSpPr>
        <p:spPr>
          <a:xfrm>
            <a:off x="4297677" y="2057400"/>
            <a:ext cx="604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/>
              <a:t>VM</a:t>
            </a:r>
            <a:endParaRPr lang="en-US" sz="1600" b="1" i="1" dirty="0"/>
          </a:p>
        </p:txBody>
      </p:sp>
      <p:sp>
        <p:nvSpPr>
          <p:cNvPr id="79" name="TextBox 78"/>
          <p:cNvSpPr txBox="1"/>
          <p:nvPr/>
        </p:nvSpPr>
        <p:spPr>
          <a:xfrm>
            <a:off x="5829300" y="2057400"/>
            <a:ext cx="604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/>
              <a:t>VM</a:t>
            </a:r>
            <a:endParaRPr lang="en-US" sz="1600" b="1" i="1" dirty="0"/>
          </a:p>
        </p:txBody>
      </p:sp>
      <p:sp>
        <p:nvSpPr>
          <p:cNvPr id="80" name="TextBox 79"/>
          <p:cNvSpPr txBox="1"/>
          <p:nvPr/>
        </p:nvSpPr>
        <p:spPr>
          <a:xfrm>
            <a:off x="7058687" y="2057400"/>
            <a:ext cx="604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/>
              <a:t>VM</a:t>
            </a:r>
            <a:endParaRPr lang="en-US" sz="1600" b="1" i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83729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6" grpId="0"/>
      <p:bldP spid="57" grpId="0" animBg="1"/>
      <p:bldP spid="58" grpId="0" animBg="1"/>
      <p:bldP spid="54" grpId="0" animBg="1"/>
      <p:bldP spid="55" grpId="0" animBg="1"/>
      <p:bldP spid="59" grpId="0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/>
      <p:bldP spid="67" grpId="0" animBg="1"/>
      <p:bldP spid="68" grpId="0" animBg="1"/>
      <p:bldP spid="69" grpId="0" animBg="1"/>
      <p:bldP spid="70" grpId="0" animBg="1"/>
      <p:bldP spid="71" grpId="0"/>
      <p:bldP spid="72" grpId="0"/>
      <p:bldP spid="73" grpId="0"/>
      <p:bldP spid="46" grpId="0"/>
      <p:bldP spid="53" grpId="0"/>
      <p:bldP spid="77" grpId="0"/>
      <p:bldP spid="78" grpId="0"/>
      <p:bldP spid="79" grpId="0"/>
      <p:bldP spid="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1828800"/>
            <a:ext cx="5290456" cy="4038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Octopus-FS Architecture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84071" y="2526620"/>
            <a:ext cx="2498271" cy="181564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69471" y="2526621"/>
            <a:ext cx="2302329" cy="181564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5400000">
            <a:off x="2895600" y="3429000"/>
            <a:ext cx="838200" cy="3733800"/>
          </a:xfrm>
          <a:prstGeom prst="rect">
            <a:avLst/>
          </a:prstGeom>
          <a:solidFill>
            <a:srgbClr val="967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200" b="1" i="1" dirty="0" smtClean="0">
                <a:solidFill>
                  <a:schemeClr val="tx2"/>
                </a:solidFill>
              </a:rPr>
              <a:t>Hypervisor</a:t>
            </a:r>
            <a:endParaRPr lang="en-US" sz="2200" b="1" i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8521" y="2562685"/>
            <a:ext cx="1143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 err="1" smtClean="0"/>
              <a:t>DomU</a:t>
            </a:r>
            <a:endParaRPr lang="en-US" sz="22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194956" y="2526620"/>
            <a:ext cx="1143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 smtClean="0"/>
              <a:t>Dom0</a:t>
            </a:r>
            <a:endParaRPr lang="en-US" sz="2200" b="1" i="1" dirty="0"/>
          </a:p>
        </p:txBody>
      </p:sp>
      <p:sp>
        <p:nvSpPr>
          <p:cNvPr id="10" name="Can 9"/>
          <p:cNvSpPr/>
          <p:nvPr/>
        </p:nvSpPr>
        <p:spPr>
          <a:xfrm>
            <a:off x="6553200" y="2988129"/>
            <a:ext cx="1447800" cy="1650087"/>
          </a:xfrm>
          <a:prstGeom prst="ca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2"/>
                </a:solidFill>
              </a:rPr>
              <a:t>File Server</a:t>
            </a:r>
            <a:endParaRPr lang="en-US" sz="2200" b="1" dirty="0">
              <a:solidFill>
                <a:schemeClr val="tx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84071" y="3250287"/>
            <a:ext cx="2498271" cy="55971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334860" y="3288385"/>
            <a:ext cx="971550" cy="440871"/>
          </a:xfrm>
          <a:prstGeom prst="rect">
            <a:avLst/>
          </a:prstGeom>
          <a:solidFill>
            <a:srgbClr val="FFC000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2"/>
                </a:solidFill>
              </a:rPr>
              <a:t>File</a:t>
            </a:r>
            <a:endParaRPr lang="en-US" sz="2200" b="1" dirty="0">
              <a:solidFill>
                <a:schemeClr val="tx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210050" y="3309707"/>
            <a:ext cx="971550" cy="44087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2"/>
                </a:solidFill>
              </a:rPr>
              <a:t>File</a:t>
            </a:r>
            <a:endParaRPr lang="en-US" sz="2200" b="1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84071" y="3242123"/>
            <a:ext cx="91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 smtClean="0"/>
              <a:t>Cache</a:t>
            </a:r>
            <a:endParaRPr lang="en-US" sz="2200" b="1" i="1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3434-14BD-45F3-8CE4-45EC2187D411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4495798" y="3731529"/>
            <a:ext cx="0" cy="5116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682342" y="4038600"/>
            <a:ext cx="870858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4" idx="3"/>
          </p:cNvCxnSpPr>
          <p:nvPr/>
        </p:nvCxnSpPr>
        <p:spPr>
          <a:xfrm>
            <a:off x="5181600" y="3530143"/>
            <a:ext cx="1371600" cy="0"/>
          </a:xfrm>
          <a:prstGeom prst="straightConnector1">
            <a:avLst/>
          </a:prstGeom>
          <a:ln w="38100">
            <a:solidFill>
              <a:srgbClr val="FF0000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85800" y="1931313"/>
            <a:ext cx="22696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 smtClean="0"/>
              <a:t>Physical Host</a:t>
            </a:r>
            <a:endParaRPr lang="en-US" sz="2200" b="1" i="1" dirty="0"/>
          </a:p>
        </p:txBody>
      </p:sp>
      <p:sp>
        <p:nvSpPr>
          <p:cNvPr id="25" name="Arc 24"/>
          <p:cNvSpPr/>
          <p:nvPr/>
        </p:nvSpPr>
        <p:spPr>
          <a:xfrm rot="10800000">
            <a:off x="1904999" y="3673010"/>
            <a:ext cx="2590799" cy="1356190"/>
          </a:xfrm>
          <a:prstGeom prst="arc">
            <a:avLst>
              <a:gd name="adj1" fmla="val 10787706"/>
              <a:gd name="adj2" fmla="val 0"/>
            </a:avLst>
          </a:prstGeom>
          <a:ln w="38100">
            <a:solidFill>
              <a:srgbClr val="FF0000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 rot="10800000">
            <a:off x="1831521" y="2362199"/>
            <a:ext cx="2875190" cy="2743199"/>
          </a:xfrm>
          <a:prstGeom prst="arc">
            <a:avLst>
              <a:gd name="adj1" fmla="val 10787706"/>
              <a:gd name="adj2" fmla="val 0"/>
            </a:avLst>
          </a:prstGeom>
          <a:ln w="38100">
            <a:solidFill>
              <a:srgbClr val="FF0000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90973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25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Octopus-Scheduler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574" y="3962400"/>
            <a:ext cx="7620000" cy="2057400"/>
          </a:xfrm>
        </p:spPr>
        <p:txBody>
          <a:bodyPr/>
          <a:lstStyle/>
          <a:p>
            <a:pPr marL="114300" indent="0">
              <a:buNone/>
            </a:pPr>
            <a:r>
              <a:rPr lang="en-US" dirty="0"/>
              <a:t>Octopus-Scheduler performs 3 functions:</a:t>
            </a:r>
          </a:p>
          <a:p>
            <a:r>
              <a:rPr lang="en-US" dirty="0" smtClean="0"/>
              <a:t>manages </a:t>
            </a:r>
            <a:r>
              <a:rPr lang="en-US" dirty="0"/>
              <a:t>the allocation of files to caches,</a:t>
            </a:r>
          </a:p>
          <a:p>
            <a:r>
              <a:rPr lang="en-US" dirty="0" smtClean="0"/>
              <a:t>selects </a:t>
            </a:r>
            <a:r>
              <a:rPr lang="en-US" dirty="0"/>
              <a:t>the next job to run and launches </a:t>
            </a:r>
            <a:r>
              <a:rPr lang="en-US" dirty="0" smtClean="0"/>
              <a:t>it, and</a:t>
            </a:r>
          </a:p>
          <a:p>
            <a:r>
              <a:rPr lang="en-US" dirty="0"/>
              <a:t>determines whether an application will access its data over OFS or use network file system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1676399"/>
            <a:ext cx="1919206" cy="1600200"/>
          </a:xfrm>
          <a:prstGeom prst="rect">
            <a:avLst/>
          </a:prstGeom>
          <a:solidFill>
            <a:srgbClr val="CC58BB"/>
          </a:solidFill>
          <a:ln w="28575">
            <a:solidFill>
              <a:srgbClr val="6D21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Scheduler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53006" y="1676400"/>
            <a:ext cx="1919206" cy="1600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Octopus-FS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5" name="Arc 14"/>
          <p:cNvSpPr/>
          <p:nvPr/>
        </p:nvSpPr>
        <p:spPr>
          <a:xfrm>
            <a:off x="2833606" y="1981199"/>
            <a:ext cx="2819400" cy="495300"/>
          </a:xfrm>
          <a:prstGeom prst="arc">
            <a:avLst>
              <a:gd name="adj1" fmla="val 10820221"/>
              <a:gd name="adj2" fmla="val 21533643"/>
            </a:avLst>
          </a:prstGeom>
          <a:ln w="38100">
            <a:solidFill>
              <a:schemeClr val="bg2">
                <a:lumMod val="2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Arc 16"/>
          <p:cNvSpPr/>
          <p:nvPr/>
        </p:nvSpPr>
        <p:spPr>
          <a:xfrm rot="10800000">
            <a:off x="2833606" y="2476499"/>
            <a:ext cx="2819400" cy="495300"/>
          </a:xfrm>
          <a:prstGeom prst="arc">
            <a:avLst>
              <a:gd name="adj1" fmla="val 10820221"/>
              <a:gd name="adj2" fmla="val 21533643"/>
            </a:avLst>
          </a:prstGeom>
          <a:ln w="38100">
            <a:solidFill>
              <a:schemeClr val="bg2">
                <a:lumMod val="25000"/>
              </a:schemeClr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367006" y="1658033"/>
            <a:ext cx="19471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Launch application</a:t>
            </a:r>
          </a:p>
          <a:p>
            <a:pPr algn="ctr"/>
            <a:r>
              <a:rPr lang="en-US" dirty="0"/>
              <a:t>t</a:t>
            </a:r>
            <a:r>
              <a:rPr lang="en-US" dirty="0" smtClean="0"/>
              <a:t>o place file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846849" y="2678667"/>
            <a:ext cx="967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Evict file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3434-14BD-45F3-8CE4-45EC2187D41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3254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001000" cy="1143000"/>
          </a:xfrm>
        </p:spPr>
        <p:txBody>
          <a:bodyPr/>
          <a:lstStyle/>
          <a:p>
            <a:r>
              <a:rPr lang="en-US" dirty="0" smtClean="0"/>
              <a:t>Scheduling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533400"/>
          </a:xfrm>
        </p:spPr>
        <p:txBody>
          <a:bodyPr/>
          <a:lstStyle/>
          <a:p>
            <a:r>
              <a:rPr lang="en-US" dirty="0" smtClean="0"/>
              <a:t>Objective</a:t>
            </a:r>
            <a:r>
              <a:rPr lang="en-US" dirty="0"/>
              <a:t>: minimize network </a:t>
            </a:r>
            <a:r>
              <a:rPr lang="en-US" dirty="0" smtClean="0"/>
              <a:t>transfer </a:t>
            </a:r>
            <a:r>
              <a:rPr lang="en-US" dirty="0"/>
              <a:t>and queue </a:t>
            </a:r>
            <a:r>
              <a:rPr lang="en-US" dirty="0" smtClean="0"/>
              <a:t>runtime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3434-14BD-45F3-8CE4-45EC2187D411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636814" y="1905000"/>
            <a:ext cx="2133600" cy="533400"/>
            <a:chOff x="1219200" y="1981200"/>
            <a:chExt cx="2133600" cy="533400"/>
          </a:xfrm>
          <a:solidFill>
            <a:srgbClr val="CC58BB"/>
          </a:solidFill>
        </p:grpSpPr>
        <p:sp>
          <p:nvSpPr>
            <p:cNvPr id="6" name="Rectangle 5"/>
            <p:cNvSpPr/>
            <p:nvPr/>
          </p:nvSpPr>
          <p:spPr>
            <a:xfrm>
              <a:off x="2819400" y="1981200"/>
              <a:ext cx="533400" cy="5334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>
                  <a:solidFill>
                    <a:schemeClr val="tx2"/>
                  </a:solidFill>
                </a:rPr>
                <a:t>A</a:t>
              </a:r>
              <a:endParaRPr lang="en-US" sz="2200" b="1" dirty="0">
                <a:solidFill>
                  <a:schemeClr val="tx2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286000" y="1981200"/>
              <a:ext cx="533400" cy="5334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752600" y="1981200"/>
              <a:ext cx="533400" cy="5334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19200" y="1981200"/>
              <a:ext cx="533400" cy="5334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1703614" y="1905000"/>
            <a:ext cx="533400" cy="533400"/>
          </a:xfrm>
          <a:prstGeom prst="rect">
            <a:avLst/>
          </a:prstGeom>
          <a:solidFill>
            <a:srgbClr val="CC58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2"/>
                </a:solidFill>
              </a:rPr>
              <a:t>A</a:t>
            </a:r>
            <a:endParaRPr lang="en-US" sz="2200" b="1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70214" y="1905000"/>
            <a:ext cx="533400" cy="533400"/>
          </a:xfrm>
          <a:prstGeom prst="rect">
            <a:avLst/>
          </a:prstGeom>
          <a:solidFill>
            <a:srgbClr val="CC58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36814" y="1905000"/>
            <a:ext cx="533400" cy="533400"/>
          </a:xfrm>
          <a:prstGeom prst="rect">
            <a:avLst/>
          </a:prstGeom>
          <a:solidFill>
            <a:srgbClr val="CC58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96092" y="2667000"/>
            <a:ext cx="1725386" cy="1295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14" idx="1"/>
            <a:endCxn id="14" idx="3"/>
          </p:cNvCxnSpPr>
          <p:nvPr/>
        </p:nvCxnSpPr>
        <p:spPr>
          <a:xfrm>
            <a:off x="1396092" y="3314700"/>
            <a:ext cx="1725386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480457" y="2819400"/>
            <a:ext cx="713014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305049" y="2819400"/>
            <a:ext cx="713014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480457" y="3429000"/>
            <a:ext cx="1537606" cy="381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A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724400" y="2667000"/>
            <a:ext cx="1725386" cy="1295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stCxn id="22" idx="1"/>
            <a:endCxn id="22" idx="3"/>
          </p:cNvCxnSpPr>
          <p:nvPr/>
        </p:nvCxnSpPr>
        <p:spPr>
          <a:xfrm>
            <a:off x="4724400" y="3314700"/>
            <a:ext cx="1725386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808765" y="2819400"/>
            <a:ext cx="713014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633357" y="2819400"/>
            <a:ext cx="713014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808765" y="3429000"/>
            <a:ext cx="1537606" cy="381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B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632857" y="2819400"/>
            <a:ext cx="400050" cy="381000"/>
          </a:xfrm>
          <a:prstGeom prst="rect">
            <a:avLst/>
          </a:prstGeom>
          <a:solidFill>
            <a:srgbClr val="CC58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2"/>
                </a:solidFill>
              </a:rPr>
              <a:t>A</a:t>
            </a:r>
            <a:endParaRPr lang="en-US" sz="2200" b="1" dirty="0">
              <a:solidFill>
                <a:schemeClr val="tx2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461531" y="2819400"/>
            <a:ext cx="400050" cy="381000"/>
          </a:xfrm>
          <a:prstGeom prst="rect">
            <a:avLst/>
          </a:prstGeom>
          <a:solidFill>
            <a:srgbClr val="CC58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2"/>
                </a:solidFill>
              </a:rPr>
              <a:t>A</a:t>
            </a:r>
            <a:endParaRPr lang="en-US" sz="2200" b="1" dirty="0">
              <a:solidFill>
                <a:schemeClr val="tx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965247" y="2819400"/>
            <a:ext cx="400050" cy="381000"/>
          </a:xfrm>
          <a:prstGeom prst="rect">
            <a:avLst/>
          </a:prstGeom>
          <a:solidFill>
            <a:srgbClr val="CC58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789839" y="2819400"/>
            <a:ext cx="400050" cy="381000"/>
          </a:xfrm>
          <a:prstGeom prst="rect">
            <a:avLst/>
          </a:prstGeom>
          <a:solidFill>
            <a:srgbClr val="CC58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36814" y="4114800"/>
            <a:ext cx="74403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File A: ½; File B: ½</a:t>
            </a:r>
          </a:p>
          <a:p>
            <a:pPr algn="ctr"/>
            <a:r>
              <a:rPr lang="en-US" sz="2200" dirty="0" smtClean="0"/>
              <a:t>Cluster Allocation: (</a:t>
            </a:r>
            <a:r>
              <a:rPr lang="en-US" sz="2200" dirty="0"/>
              <a:t>½</a:t>
            </a:r>
            <a:r>
              <a:rPr lang="en-US" sz="2200" dirty="0" smtClean="0"/>
              <a:t>, ½)</a:t>
            </a:r>
            <a:endParaRPr lang="en-US" sz="2200" dirty="0"/>
          </a:p>
        </p:txBody>
      </p:sp>
      <p:sp>
        <p:nvSpPr>
          <p:cNvPr id="35" name="TextBox 34"/>
          <p:cNvSpPr txBox="1"/>
          <p:nvPr/>
        </p:nvSpPr>
        <p:spPr>
          <a:xfrm>
            <a:off x="636815" y="4876800"/>
            <a:ext cx="72117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Fair share</a:t>
            </a:r>
            <a:r>
              <a:rPr lang="en-US" sz="2200" dirty="0" smtClean="0"/>
              <a:t>: allocation of files in the cluster based on current state and future demand.</a:t>
            </a:r>
            <a:endParaRPr lang="en-US" sz="2200" dirty="0"/>
          </a:p>
        </p:txBody>
      </p:sp>
      <p:sp>
        <p:nvSpPr>
          <p:cNvPr id="36" name="TextBox 35"/>
          <p:cNvSpPr txBox="1"/>
          <p:nvPr/>
        </p:nvSpPr>
        <p:spPr>
          <a:xfrm>
            <a:off x="636815" y="5638800"/>
            <a:ext cx="72117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Algorithm</a:t>
            </a:r>
            <a:r>
              <a:rPr lang="en-US" sz="2200" dirty="0" smtClean="0"/>
              <a:t>: maintain current file allocation as close as possible to fair share allocation.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1612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21" grpId="0" animBg="1"/>
      <p:bldP spid="26" grpId="0" animBg="1"/>
      <p:bldP spid="30" grpId="0" animBg="1"/>
      <p:bldP spid="31" grpId="0" animBg="1"/>
      <p:bldP spid="32" grpId="0" animBg="1"/>
      <p:bldP spid="33" grpId="0" animBg="1"/>
      <p:bldP spid="34" grpId="0"/>
      <p:bldP spid="35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 Share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3434-14BD-45F3-8CE4-45EC2187D411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13850" y="1295400"/>
            <a:ext cx="2133600" cy="533400"/>
            <a:chOff x="1219200" y="1981200"/>
            <a:chExt cx="2133600" cy="533400"/>
          </a:xfrm>
          <a:solidFill>
            <a:srgbClr val="CC58BB"/>
          </a:solidFill>
        </p:grpSpPr>
        <p:sp>
          <p:nvSpPr>
            <p:cNvPr id="6" name="Rectangle 5"/>
            <p:cNvSpPr/>
            <p:nvPr/>
          </p:nvSpPr>
          <p:spPr>
            <a:xfrm>
              <a:off x="2819400" y="1981200"/>
              <a:ext cx="533400" cy="5334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>
                  <a:solidFill>
                    <a:schemeClr val="tx2"/>
                  </a:solidFill>
                </a:rPr>
                <a:t>A</a:t>
              </a:r>
              <a:endParaRPr lang="en-US" sz="2200" b="1" dirty="0">
                <a:solidFill>
                  <a:schemeClr val="tx2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286000" y="1981200"/>
              <a:ext cx="533400" cy="5334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752600" y="1981200"/>
              <a:ext cx="533400" cy="5334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19200" y="1981200"/>
              <a:ext cx="533400" cy="5334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1685925" y="1295400"/>
            <a:ext cx="533400" cy="533400"/>
          </a:xfrm>
          <a:prstGeom prst="rect">
            <a:avLst/>
          </a:prstGeom>
          <a:solidFill>
            <a:srgbClr val="CC58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96092" y="2133600"/>
            <a:ext cx="1725386" cy="1295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419225" y="2775857"/>
            <a:ext cx="1725386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480457" y="2286000"/>
            <a:ext cx="713014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305049" y="2286000"/>
            <a:ext cx="713014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480457" y="2895600"/>
            <a:ext cx="1537606" cy="381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A C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24400" y="2133600"/>
            <a:ext cx="1725386" cy="1295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stCxn id="16" idx="1"/>
            <a:endCxn id="16" idx="3"/>
          </p:cNvCxnSpPr>
          <p:nvPr/>
        </p:nvCxnSpPr>
        <p:spPr>
          <a:xfrm>
            <a:off x="4724400" y="2781300"/>
            <a:ext cx="1725386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808765" y="2286000"/>
            <a:ext cx="713014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633357" y="2286000"/>
            <a:ext cx="713014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808765" y="2895600"/>
            <a:ext cx="1537606" cy="381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B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615168" y="2286000"/>
            <a:ext cx="400050" cy="381000"/>
          </a:xfrm>
          <a:prstGeom prst="rect">
            <a:avLst/>
          </a:prstGeom>
          <a:solidFill>
            <a:srgbClr val="CC58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2"/>
                </a:solidFill>
              </a:rPr>
              <a:t>A</a:t>
            </a:r>
            <a:endParaRPr lang="en-US" sz="2200" b="1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947558" y="2286000"/>
            <a:ext cx="400050" cy="381000"/>
          </a:xfrm>
          <a:prstGeom prst="rect">
            <a:avLst/>
          </a:prstGeom>
          <a:solidFill>
            <a:srgbClr val="CC58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2"/>
                </a:solidFill>
              </a:rPr>
              <a:t>B</a:t>
            </a:r>
          </a:p>
        </p:txBody>
      </p:sp>
      <mc:AlternateContent>
        <mc:Choice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<p:sp>
            <p:nvSpPr>
              <p:cNvPr id="23" name="TextBox 22"/>
              <p:cNvSpPr txBox="1"/>
              <p:nvPr/>
            </p:nvSpPr>
            <p:spPr>
              <a:xfrm>
                <a:off x="1703614" y="3657600"/>
                <a:ext cx="6144986" cy="5950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𝐹𝑆</m:t>
                    </m:r>
                    <m:d>
                      <m:dPr>
                        <m:ctrlPr>
                          <a:rPr lang="en-US" sz="2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/>
                          </a:rPr>
                          <m:t>𝐴</m:t>
                        </m:r>
                      </m:e>
                    </m:d>
                    <m:r>
                      <a:rPr lang="en-US" sz="22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200" b="0" i="1" smtClean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2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200" b="0" i="1" smtClean="0">
                                <a:latin typeface="Cambria Math"/>
                              </a:rPr>
                              <m:t>1 + 1</m:t>
                            </m:r>
                          </m:e>
                        </m:d>
                        <m:r>
                          <a:rPr lang="en-US" sz="22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200" b="0" i="1" smtClean="0">
                            <a:latin typeface="Cambria Math"/>
                            <a:ea typeface="Cambria Math"/>
                          </a:rPr>
                          <m:t>× </m:t>
                        </m:r>
                        <m:r>
                          <a:rPr lang="en-US" sz="2200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2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200" dirty="0" smtClean="0"/>
                  <a:t> x 2 = 1;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𝐹𝑆</m:t>
                    </m:r>
                    <m:d>
                      <m:dPr>
                        <m:ctrlPr>
                          <a:rPr lang="en-US" sz="2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/>
                          </a:rPr>
                          <m:t>𝐵</m:t>
                        </m:r>
                      </m:e>
                    </m:d>
                    <m:r>
                      <a:rPr lang="en-US" sz="2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2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200" b="0" i="1" smtClean="0">
                        <a:latin typeface="Cambria Math"/>
                      </a:rPr>
                      <m:t>;</m:t>
                    </m:r>
                    <m:r>
                      <a:rPr lang="en-US" sz="2200" b="0" i="1" smtClean="0">
                        <a:latin typeface="Cambria Math"/>
                      </a:rPr>
                      <m:t>𝐹𝑆</m:t>
                    </m:r>
                    <m:d>
                      <m:dPr>
                        <m:ctrlPr>
                          <a:rPr lang="en-US" sz="2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/>
                          </a:rPr>
                          <m:t>𝐶</m:t>
                        </m:r>
                      </m:e>
                    </m:d>
                    <m:r>
                      <a:rPr lang="en-US" sz="2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2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2200" b="0" dirty="0" smtClean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3614" y="3657600"/>
                <a:ext cx="6144986" cy="595035"/>
              </a:xfrm>
              <a:prstGeom prst="rect">
                <a:avLst/>
              </a:prstGeom>
              <a:blipFill rotWithShape="1">
                <a:blip r:embed="rId2"/>
                <a:stretch>
                  <a:fillRect b="-8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>
        <mc:Choice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<p:sp>
            <p:nvSpPr>
              <p:cNvPr id="24" name="TextBox 23"/>
              <p:cNvSpPr txBox="1"/>
              <p:nvPr/>
            </p:nvSpPr>
            <p:spPr>
              <a:xfrm>
                <a:off x="2574537" y="4795292"/>
                <a:ext cx="2021900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𝐶𝑆</m:t>
                      </m:r>
                      <m:r>
                        <a:rPr lang="en-US" sz="2200" b="0" i="1" baseline="-25000" smtClean="0">
                          <a:latin typeface="Cambria Math"/>
                        </a:rPr>
                        <m:t>𝐴</m:t>
                      </m:r>
                      <m:r>
                        <a:rPr lang="en-US" sz="2200" b="0" i="1" smtClean="0">
                          <a:latin typeface="Cambria Math"/>
                        </a:rPr>
                        <m:t>=(2, 1, 1),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4537" y="4795292"/>
                <a:ext cx="2021900" cy="430887"/>
              </a:xfrm>
              <a:prstGeom prst="rect">
                <a:avLst/>
              </a:prstGeom>
              <a:blipFill rotWithShape="1">
                <a:blip r:embed="rId3"/>
                <a:stretch>
                  <a:fillRect b="-1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>
        <mc:Choice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<p:sp>
            <p:nvSpPr>
              <p:cNvPr id="25" name="TextBox 24"/>
              <p:cNvSpPr txBox="1"/>
              <p:nvPr/>
            </p:nvSpPr>
            <p:spPr>
              <a:xfrm>
                <a:off x="4552661" y="4795292"/>
                <a:ext cx="1967397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𝐶𝑆</m:t>
                      </m:r>
                      <m:r>
                        <a:rPr lang="en-US" sz="2200" b="0" i="1" baseline="-25000" smtClean="0">
                          <a:latin typeface="Cambria Math"/>
                        </a:rPr>
                        <m:t>𝐶</m:t>
                      </m:r>
                      <m:r>
                        <a:rPr lang="en-US" sz="2200" b="0" i="1" smtClean="0">
                          <a:latin typeface="Cambria Math"/>
                        </a:rPr>
                        <m:t>=(1, 1, 2)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2661" y="4795292"/>
                <a:ext cx="1967397" cy="430887"/>
              </a:xfrm>
              <a:prstGeom prst="rect">
                <a:avLst/>
              </a:prstGeom>
              <a:blipFill rotWithShape="1">
                <a:blip r:embed="rId4"/>
                <a:stretch>
                  <a:fillRect b="-1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>
        <mc:Choice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<p:sp>
            <p:nvSpPr>
              <p:cNvPr id="26" name="TextBox 25"/>
              <p:cNvSpPr txBox="1"/>
              <p:nvPr/>
            </p:nvSpPr>
            <p:spPr>
              <a:xfrm>
                <a:off x="2705694" y="5339343"/>
                <a:ext cx="1759584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𝐷𝑖𝑓𝑓</m:t>
                      </m:r>
                      <m:r>
                        <a:rPr lang="en-US" sz="2200" b="0" i="1" baseline="-25000" smtClean="0">
                          <a:latin typeface="Cambria Math"/>
                        </a:rPr>
                        <m:t>𝐴</m:t>
                      </m:r>
                      <m:r>
                        <a:rPr lang="en-US" sz="2200" b="0" i="1" smtClean="0">
                          <a:latin typeface="Cambria Math"/>
                        </a:rPr>
                        <m:t>=1.5,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5694" y="5339343"/>
                <a:ext cx="1759584" cy="430887"/>
              </a:xfrm>
              <a:prstGeom prst="rect">
                <a:avLst/>
              </a:prstGeom>
              <a:blipFill rotWithShape="1">
                <a:blip r:embed="rId5"/>
                <a:stretch>
                  <a:fillRect l="-1736" b="-15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>
        <mc:Choice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<p:sp>
            <p:nvSpPr>
              <p:cNvPr id="27" name="TextBox 26"/>
              <p:cNvSpPr txBox="1"/>
              <p:nvPr/>
            </p:nvSpPr>
            <p:spPr>
              <a:xfrm>
                <a:off x="4312731" y="5328790"/>
                <a:ext cx="1705082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𝐷𝑖𝑓𝑓</m:t>
                      </m:r>
                      <m:r>
                        <a:rPr lang="en-US" sz="2200" b="0" i="1" baseline="-25000" smtClean="0">
                          <a:latin typeface="Cambria Math"/>
                        </a:rPr>
                        <m:t>𝐶</m:t>
                      </m:r>
                      <m:r>
                        <a:rPr lang="en-US" sz="2200" b="0" i="1" smtClean="0">
                          <a:latin typeface="Cambria Math"/>
                        </a:rPr>
                        <m:t>=2.5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2731" y="5328790"/>
                <a:ext cx="1705082" cy="430887"/>
              </a:xfrm>
              <a:prstGeom prst="rect">
                <a:avLst/>
              </a:prstGeom>
              <a:blipFill rotWithShape="1">
                <a:blip r:embed="rId6"/>
                <a:stretch>
                  <a:fillRect l="-1786" b="-15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775234" y="5959892"/>
            <a:ext cx="67137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→ Launch job using file A on the machine</a:t>
            </a:r>
            <a:endParaRPr lang="en-US" sz="2200" dirty="0"/>
          </a:p>
        </p:txBody>
      </p:sp>
      <p:sp>
        <p:nvSpPr>
          <p:cNvPr id="29" name="TextBox 28"/>
          <p:cNvSpPr txBox="1"/>
          <p:nvPr/>
        </p:nvSpPr>
        <p:spPr>
          <a:xfrm>
            <a:off x="5273" y="3758140"/>
            <a:ext cx="1637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File’s fair share: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0" y="4263146"/>
            <a:ext cx="2127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Fair share allocation: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-2" y="4820959"/>
            <a:ext cx="2498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 share allocation: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-2" y="5221069"/>
            <a:ext cx="2656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Difference of current &amp; fair share allocations:</a:t>
            </a:r>
            <a:endParaRPr lang="en-US" dirty="0"/>
          </a:p>
        </p:txBody>
      </p:sp>
      <mc:AlternateContent>
        <mc:Choice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<p:sp>
            <p:nvSpPr>
              <p:cNvPr id="33" name="TextBox 32"/>
              <p:cNvSpPr txBox="1"/>
              <p:nvPr/>
            </p:nvSpPr>
            <p:spPr>
              <a:xfrm>
                <a:off x="3218402" y="4084731"/>
                <a:ext cx="2092165" cy="7261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dirty="0" smtClean="0">
                          <a:latin typeface="Cambria Math"/>
                        </a:rPr>
                        <m:t>𝐹𝑆</m:t>
                      </m:r>
                      <m:r>
                        <a:rPr lang="en-US" sz="2200" i="1" dirty="0" smtClean="0">
                          <a:latin typeface="Cambria Math"/>
                        </a:rPr>
                        <m:t> = (1,</m:t>
                      </m:r>
                      <m:f>
                        <m:fPr>
                          <m:ctrlPr>
                            <a:rPr lang="en-US" sz="22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i="1" dirty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200" b="0" i="1" dirty="0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200" b="0" i="1" dirty="0" smtClean="0">
                          <a:latin typeface="Cambria Math"/>
                        </a:rPr>
                        <m:t>,</m:t>
                      </m:r>
                      <m:f>
                        <m:fPr>
                          <m:ctrlPr>
                            <a:rPr lang="en-US" sz="22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0" i="1" dirty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200" b="0" i="1" dirty="0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200" i="1" dirty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8402" y="4084731"/>
                <a:ext cx="2092165" cy="72616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tangle 33"/>
          <p:cNvSpPr/>
          <p:nvPr/>
        </p:nvSpPr>
        <p:spPr>
          <a:xfrm>
            <a:off x="5789839" y="2286000"/>
            <a:ext cx="400050" cy="381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789839" y="2286000"/>
            <a:ext cx="400050" cy="381000"/>
          </a:xfrm>
          <a:prstGeom prst="rect">
            <a:avLst/>
          </a:prstGeom>
          <a:solidFill>
            <a:srgbClr val="CC58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2"/>
                </a:solidFill>
              </a:rPr>
              <a:t>A</a:t>
            </a:r>
            <a:endParaRPr lang="en-US" sz="2200" b="1" dirty="0">
              <a:solidFill>
                <a:schemeClr val="tx2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209800" y="1295400"/>
            <a:ext cx="533400" cy="533400"/>
          </a:xfrm>
          <a:prstGeom prst="rect">
            <a:avLst/>
          </a:prstGeom>
          <a:solidFill>
            <a:srgbClr val="CC58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676400" y="1295400"/>
            <a:ext cx="533400" cy="533400"/>
          </a:xfrm>
          <a:prstGeom prst="rect">
            <a:avLst/>
          </a:prstGeom>
          <a:solidFill>
            <a:srgbClr val="CC58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818290" y="2895600"/>
            <a:ext cx="1537606" cy="381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/>
                </a:solidFill>
              </a:rPr>
              <a:t>B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791200" y="2286000"/>
            <a:ext cx="417739" cy="381000"/>
          </a:xfrm>
          <a:prstGeom prst="rect">
            <a:avLst/>
          </a:prstGeom>
          <a:solidFill>
            <a:srgbClr val="CC58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152525" y="1295400"/>
            <a:ext cx="533400" cy="533400"/>
          </a:xfrm>
          <a:prstGeom prst="rect">
            <a:avLst/>
          </a:prstGeom>
          <a:solidFill>
            <a:srgbClr val="CC58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2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19125" y="1295400"/>
            <a:ext cx="533400" cy="533400"/>
          </a:xfrm>
          <a:prstGeom prst="rect">
            <a:avLst/>
          </a:prstGeom>
          <a:solidFill>
            <a:srgbClr val="CC58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2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808765" y="2895600"/>
            <a:ext cx="1537606" cy="381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/>
                </a:solidFill>
              </a:rPr>
              <a:t>B</a:t>
            </a:r>
            <a:r>
              <a:rPr lang="en-US" b="1" dirty="0" smtClean="0">
                <a:solidFill>
                  <a:schemeClr val="tx2"/>
                </a:solidFill>
              </a:rPr>
              <a:t> A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689448" y="1840076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Machine 1</a:t>
            </a:r>
            <a:endParaRPr lang="en-US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4985098" y="1840076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Machine 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2214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/>
      <p:bldP spid="30" grpId="0"/>
      <p:bldP spid="31" grpId="0"/>
      <p:bldP spid="32" grpId="0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5982</TotalTime>
  <Words>926</Words>
  <Application>Microsoft Macintosh PowerPoint</Application>
  <PresentationFormat>On-screen Show (4:3)</PresentationFormat>
  <Paragraphs>227</Paragraphs>
  <Slides>21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Adjacency</vt:lpstr>
      <vt:lpstr>Octopus: Efficient Data Intensive Computing on Virtualized Environments</vt:lpstr>
      <vt:lpstr>HPC in Virtualized Data Centers</vt:lpstr>
      <vt:lpstr>Problem: Lack of Sharing</vt:lpstr>
      <vt:lpstr>Our solution: Octopus Framework</vt:lpstr>
      <vt:lpstr>Octopus-FS</vt:lpstr>
      <vt:lpstr>Octopus-FS Architecture</vt:lpstr>
      <vt:lpstr>Octopus-Scheduler</vt:lpstr>
      <vt:lpstr>Scheduling Algorithms</vt:lpstr>
      <vt:lpstr>Fair Share Algorithm</vt:lpstr>
      <vt:lpstr>In-House Cluster Setup </vt:lpstr>
      <vt:lpstr>Benefit of caching</vt:lpstr>
      <vt:lpstr>Benefit of NFS-fallback</vt:lpstr>
      <vt:lpstr>Amazon EC2 Cluster Setup</vt:lpstr>
      <vt:lpstr>Worst and Good-Case Scenarios</vt:lpstr>
      <vt:lpstr>Dynamic Popularity Adjustment</vt:lpstr>
      <vt:lpstr>Conclusions and Future Work</vt:lpstr>
      <vt:lpstr>Q&amp;A</vt:lpstr>
      <vt:lpstr>Slide 18</vt:lpstr>
      <vt:lpstr>Backup Slides</vt:lpstr>
      <vt:lpstr>Octopus-FS</vt:lpstr>
      <vt:lpstr>Scheduling Algorithms Details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Sivtlana Tumanova</dc:creator>
  <cp:lastModifiedBy>Eyal de Lara</cp:lastModifiedBy>
  <cp:revision>225</cp:revision>
  <dcterms:created xsi:type="dcterms:W3CDTF">2013-09-28T17:15:33Z</dcterms:created>
  <dcterms:modified xsi:type="dcterms:W3CDTF">2013-09-28T17:15:58Z</dcterms:modified>
</cp:coreProperties>
</file>