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56" r:id="rId2"/>
    <p:sldId id="433" r:id="rId3"/>
    <p:sldId id="434" r:id="rId4"/>
    <p:sldId id="490" r:id="rId5"/>
    <p:sldId id="492" r:id="rId6"/>
    <p:sldId id="491" r:id="rId7"/>
    <p:sldId id="484" r:id="rId8"/>
    <p:sldId id="493" r:id="rId9"/>
    <p:sldId id="494" r:id="rId10"/>
    <p:sldId id="479" r:id="rId11"/>
    <p:sldId id="459" r:id="rId12"/>
    <p:sldId id="480" r:id="rId13"/>
    <p:sldId id="486" r:id="rId14"/>
    <p:sldId id="487" r:id="rId15"/>
    <p:sldId id="440" r:id="rId16"/>
    <p:sldId id="442" r:id="rId17"/>
    <p:sldId id="439" r:id="rId18"/>
    <p:sldId id="455" r:id="rId19"/>
    <p:sldId id="461" r:id="rId20"/>
    <p:sldId id="485" r:id="rId21"/>
    <p:sldId id="347" r:id="rId22"/>
    <p:sldId id="488" r:id="rId23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7308" autoAdjust="0"/>
    <p:restoredTop sz="89167" autoAdjust="0"/>
  </p:normalViewPr>
  <p:slideViewPr>
    <p:cSldViewPr>
      <p:cViewPr>
        <p:scale>
          <a:sx n="70" d="100"/>
          <a:sy n="70" d="100"/>
        </p:scale>
        <p:origin x="-15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64"/>
    </p:cViewPr>
  </p:sorterViewPr>
  <p:notesViewPr>
    <p:cSldViewPr>
      <p:cViewPr>
        <p:scale>
          <a:sx n="100" d="100"/>
          <a:sy n="100" d="100"/>
        </p:scale>
        <p:origin x="-858" y="2352"/>
      </p:cViewPr>
      <p:guideLst>
        <p:guide orient="horz" pos="3156"/>
        <p:guide pos="216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autoTitleDeleted val="1"/>
    <c:plotArea>
      <c:layout>
        <c:manualLayout>
          <c:layoutTarget val="inner"/>
          <c:xMode val="edge"/>
          <c:yMode val="edge"/>
          <c:x val="0.21041342207914632"/>
          <c:y val="5.0523411536015396E-2"/>
          <c:w val="0.75846444608788588"/>
          <c:h val="0.618710238012057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Sleep 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Sheet1!$A$2:$A$4</c:f>
              <c:numCache>
                <c:formatCode>#,##0</c:formatCode>
                <c:ptCount val="3"/>
                <c:pt idx="0" formatCode="General">
                  <c:v>100</c:v>
                </c:pt>
                <c:pt idx="1">
                  <c:v>1000</c:v>
                </c:pt>
                <c:pt idx="2">
                  <c:v>10000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5.6049999999999986</c:v>
                </c:pt>
                <c:pt idx="1">
                  <c:v>56.049000000000007</c:v>
                </c:pt>
                <c:pt idx="2">
                  <c:v>560.48800000000028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 Migration 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Sheet1!$A$2:$A$4</c:f>
              <c:numCache>
                <c:formatCode>#,##0</c:formatCode>
                <c:ptCount val="3"/>
                <c:pt idx="0" formatCode="General">
                  <c:v>100</c:v>
                </c:pt>
                <c:pt idx="1">
                  <c:v>1000</c:v>
                </c:pt>
                <c:pt idx="2">
                  <c:v>10000</c:v>
                </c:pt>
              </c:numCache>
            </c:numRef>
          </c:cat>
          <c:val>
            <c:numRef>
              <c:f>Sheet1!$C$2:$C$4</c:f>
              <c:numCache>
                <c:formatCode>#,##0</c:formatCode>
                <c:ptCount val="3"/>
                <c:pt idx="0">
                  <c:v>2.2810000000000001</c:v>
                </c:pt>
                <c:pt idx="1">
                  <c:v>22.259999999999994</c:v>
                </c:pt>
                <c:pt idx="2">
                  <c:v>221.77699999999999</c:v>
                </c:pt>
              </c:numCache>
            </c:numRef>
          </c:val>
        </c:ser>
        <c:axId val="46827008"/>
        <c:axId val="46828928"/>
      </c:barChart>
      <c:catAx>
        <c:axId val="46827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 dirty="0"/>
                  <a:t># Desktops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6828928"/>
        <c:crosses val="autoZero"/>
        <c:auto val="1"/>
        <c:lblAlgn val="ctr"/>
        <c:lblOffset val="100"/>
      </c:catAx>
      <c:valAx>
        <c:axId val="468289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 dirty="0"/>
                  <a:t>Dollars (thousands)</a:t>
                </a:r>
              </a:p>
            </c:rich>
          </c:tx>
          <c:layout/>
        </c:title>
        <c:numFmt formatCode="#,##0" sourceLinked="1"/>
        <c:majorTickMark val="none"/>
        <c:tickLblPos val="nextTo"/>
        <c:crossAx val="46827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593127516518999"/>
          <c:y val="7.6414321929895376E-2"/>
          <c:w val="0.4844873672558892"/>
          <c:h val="0.23672713265790599"/>
        </c:manualLayout>
      </c:layout>
    </c:legend>
    <c:plotVisOnly val="1"/>
  </c:chart>
  <c:spPr>
    <a:solidFill>
      <a:schemeClr val="tx1"/>
    </a:solidFill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2DEA7C-B9FC-498C-8765-B0A3D8CE0BC5}" type="datetimeFigureOut">
              <a:rPr lang="en-US"/>
              <a:pPr>
                <a:defRPr/>
              </a:pPr>
              <a:t>6/22/2010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F921CA-9932-480E-BE85-BFF2D24B4AF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7596368-770C-4926-B691-A030475EB38F}" type="datetimeFigureOut">
              <a:rPr lang="en-US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7645C2F-8800-4C87-9B4B-FAF64A9EF8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F4A354-11FF-4769-9469-EE0CCE8C94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415B05-A4D3-4FD1-BA6D-033A8DAB581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703" tIns="43352" rIns="86703" bIns="43352" anchor="ctr"/>
          <a:lstStyle/>
          <a:p>
            <a:endParaRPr lang="en-CA" dirty="0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9380" y="4758694"/>
            <a:ext cx="5506591" cy="45040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A73ED0-CCEF-437D-86A3-B9C6FC006ED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703" tIns="43352" rIns="86703" bIns="43352" anchor="ctr"/>
          <a:lstStyle/>
          <a:p>
            <a:endParaRPr lang="en-CA" dirty="0"/>
          </a:p>
        </p:txBody>
      </p:sp>
      <p:sp>
        <p:nvSpPr>
          <p:cNvPr id="245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9380" y="4758694"/>
            <a:ext cx="5506591" cy="45040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Memory</a:t>
            </a:r>
            <a:r>
              <a:rPr lang="en-US" baseline="0" dirty="0" smtClean="0"/>
              <a:t> footprint stabilizes after 25 minutes.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Working set likely unaffected by RAM allocation.  For example, experiments with 512 MB RAM yielded similar results to the current 1 GB allocation.</a:t>
            </a:r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9A4906E-E059-42D1-AB3A-38848815DDBF}" type="slidenum">
              <a:rPr lang="en-CA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20</a:t>
            </a:fld>
            <a:endParaRPr lang="en-CA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endParaRPr lang="en-US" dirty="0">
              <a:ea typeface="DejaVu Sans" charset="0"/>
              <a:cs typeface="DejaVu Sans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689379" y="4758694"/>
            <a:ext cx="5509405" cy="45088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E690D-A2C7-42F7-8EF7-7F2DBB30417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7768A8-18BF-4B2D-9873-39E19DDD877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215558" y="760695"/>
            <a:ext cx="4457047" cy="3757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703" tIns="43352" rIns="86703" bIns="43352" anchor="ctr"/>
          <a:lstStyle/>
          <a:p>
            <a:endParaRPr lang="en-CA" dirty="0"/>
          </a:p>
        </p:txBody>
      </p:sp>
      <p:sp>
        <p:nvSpPr>
          <p:cNvPr id="1843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9379" y="4758695"/>
            <a:ext cx="5510812" cy="44186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7168" rIns="0" bIns="0"/>
          <a:lstStyle/>
          <a:p>
            <a:pPr>
              <a:lnSpc>
                <a:spcPct val="98000"/>
              </a:lnSpc>
              <a:spcBef>
                <a:spcPct val="0"/>
              </a:spcBef>
              <a:tabLst>
                <a:tab pos="0" algn="l"/>
                <a:tab pos="424485" algn="l"/>
                <a:tab pos="850477" algn="l"/>
                <a:tab pos="1276467" algn="l"/>
                <a:tab pos="1702458" algn="l"/>
                <a:tab pos="2128448" algn="l"/>
                <a:tab pos="2554439" algn="l"/>
                <a:tab pos="2980430" algn="l"/>
                <a:tab pos="3406421" algn="l"/>
                <a:tab pos="3832411" algn="l"/>
                <a:tab pos="4258402" algn="l"/>
                <a:tab pos="4684392" algn="l"/>
                <a:tab pos="5110384" algn="l"/>
                <a:tab pos="5536374" algn="l"/>
                <a:tab pos="5962365" algn="l"/>
                <a:tab pos="6388355" algn="l"/>
                <a:tab pos="6814346" algn="l"/>
                <a:tab pos="7240337" algn="l"/>
                <a:tab pos="7666328" algn="l"/>
                <a:tab pos="8092318" algn="l"/>
                <a:tab pos="8518309" algn="l"/>
              </a:tabLst>
            </a:pPr>
            <a:r>
              <a:rPr lang="en-US" sz="1900" dirty="0">
                <a:latin typeface="DejaVu Sans" charset="0"/>
                <a:ea typeface="DejaVu Sans" charset="0"/>
                <a:cs typeface="DejaVu Sans" charset="0"/>
              </a:rPr>
              <a:t>-the reasoning behind our approach is...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21EFFE-B344-4E84-B5D2-2CDF6903345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15558" y="760695"/>
            <a:ext cx="4457047" cy="3757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703" tIns="43352" rIns="86703" bIns="43352" anchor="ctr"/>
          <a:lstStyle/>
          <a:p>
            <a:endParaRPr lang="en-CA" dirty="0"/>
          </a:p>
        </p:txBody>
      </p:sp>
      <p:sp>
        <p:nvSpPr>
          <p:cNvPr id="194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9380" y="4758694"/>
            <a:ext cx="5506591" cy="45040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1BD20F-B588-438C-AEDC-D65056A6F42D}" type="slidenum">
              <a:rPr lang="en-CA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en-CA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215558" y="760695"/>
            <a:ext cx="4457047" cy="3757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endParaRPr lang="en-US" dirty="0">
              <a:ea typeface="DejaVu Sans" charset="0"/>
              <a:cs typeface="DejaVu Sans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689379" y="4758694"/>
            <a:ext cx="5509405" cy="45088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D98346-57CD-498A-BF33-64AE1023E9B1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703" tIns="43352" rIns="86703" bIns="43352" anchor="ctr"/>
          <a:lstStyle/>
          <a:p>
            <a:endParaRPr lang="en-CA" dirty="0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9380" y="4758694"/>
            <a:ext cx="5506591" cy="45040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3CF6E6-885F-4B25-B677-321313982D38}" type="slidenum">
              <a:rPr lang="en-CA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en-CA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endParaRPr lang="en-US" dirty="0">
              <a:ea typeface="DejaVu Sans" charset="0"/>
              <a:cs typeface="DejaVu Sans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89379" y="4758694"/>
            <a:ext cx="5509405" cy="450881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BCFAA1-7A09-47B9-8007-B4A0E28A4306}" type="slidenum">
              <a:rPr lang="en-CA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en-CA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endParaRPr lang="en-US" dirty="0">
              <a:ea typeface="DejaVu Sans" charset="0"/>
              <a:cs typeface="DejaVu Sans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689379" y="4758694"/>
            <a:ext cx="5509405" cy="450881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Application code &amp; data,</a:t>
            </a:r>
            <a:r>
              <a:rPr lang="en-US" baseline="0" dirty="0" smtClean="0">
                <a:latin typeface="Times New Roman" pitchFamily="18" charset="0"/>
              </a:rPr>
              <a:t> and kernel data on top</a:t>
            </a:r>
          </a:p>
          <a:p>
            <a:r>
              <a:rPr lang="en-US" baseline="0" dirty="0" smtClean="0">
                <a:latin typeface="Times New Roman" pitchFamily="18" charset="0"/>
              </a:rPr>
              <a:t>Kernel code on the bottom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BCFAA1-7A09-47B9-8007-B4A0E28A4306}" type="slidenum">
              <a:rPr lang="en-CA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en-CA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703" tIns="43352" rIns="86703" bIns="43352" anchor="ctr"/>
          <a:lstStyle/>
          <a:p>
            <a:endParaRPr lang="en-US" dirty="0">
              <a:ea typeface="DejaVu Sans" charset="0"/>
              <a:cs typeface="DejaVu Sans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689379" y="4758694"/>
            <a:ext cx="5509405" cy="4508818"/>
          </a:xfrm>
          <a:noFill/>
          <a:ln/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Application code &amp; data,</a:t>
            </a:r>
            <a:r>
              <a:rPr lang="en-US" baseline="0" dirty="0" smtClean="0">
                <a:latin typeface="Times New Roman" pitchFamily="18" charset="0"/>
              </a:rPr>
              <a:t> and kernel data on top</a:t>
            </a:r>
          </a:p>
          <a:p>
            <a:r>
              <a:rPr lang="en-US" baseline="0" dirty="0" smtClean="0">
                <a:latin typeface="Times New Roman" pitchFamily="18" charset="0"/>
              </a:rPr>
              <a:t>Kernel code on the bottom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AD6D90-B88A-4A81-9D63-F47D15D73D5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215559" y="760695"/>
            <a:ext cx="4455640" cy="37560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703" tIns="43352" rIns="86703" bIns="43352" anchor="ctr"/>
          <a:lstStyle/>
          <a:p>
            <a:endParaRPr lang="en-CA" dirty="0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9380" y="4758694"/>
            <a:ext cx="5506591" cy="45040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The page</a:t>
            </a:r>
            <a:r>
              <a:rPr lang="en-US" baseline="0" dirty="0" smtClean="0"/>
              <a:t> request frequency is high at first, but decreases over time (as the working set stabilizes) creating more opportunities for sleep.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02C5-31F0-4C45-9072-74C4601C6C80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4FC2-2B38-4651-B25F-6BAF2A8589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E638-5155-4D09-A57F-324ADE66AFF3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5A0A-2514-4606-85AC-40AA41F15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0FC1-04C4-41D3-A8E0-A7096AD17AE8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D92E-6CBB-4C75-89EA-C563456E1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0F08-C0B1-42D7-A6D1-502360731BA6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9AFB-6943-4912-BFE0-2D5E7476F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6A85A-86A4-412E-9EC5-543B0829C934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4293-3A35-40EC-B5B5-B262AE1141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4A49-B7B7-4C2C-83F1-DF854FDB197F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EA9D-54E8-4EF2-9CDA-23AB4C81A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487D-2C4F-4661-98DD-A6DFA87AAC8F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6D4A5-5246-4839-89CF-CBBFAC8D3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45CED-0868-4BD7-8414-26EA14EE10F1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8B10-D140-4386-9CD0-8D8F683849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19F0-9157-4370-9228-9240915EF93E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79D4-7825-4D52-8A8C-8E5BA66F7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C44D-919E-46BE-B159-0D9403F30202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69BD-B80D-47E5-947D-E890F428A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DE14-D109-4F12-8D78-FAD260B76021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B497D-34AF-4AB0-A2EA-C31F4A8F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0E5F56-9E11-4307-BE86-B4C33AFE73C2}" type="datetime1">
              <a:rPr lang="en-US" smtClean="0"/>
              <a:pPr>
                <a:defRPr/>
              </a:pPr>
              <a:t>6/22/2010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F277A-F9BA-48AC-82D0-80A60466D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2590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 smtClean="0">
                <a:latin typeface="Arial" pitchFamily="34" charset="0"/>
                <a:cs typeface="Arial" pitchFamily="34" charset="0"/>
              </a:rPr>
              <a:t>The Case for Energy-Oriented Partial Desktop Migration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1905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Nilton Bila, Eyal de Lara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University of Toronto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Matti Hiltunen, Kaustubh Joshi, H. Andres Lagar-Cavilla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AT&amp;T Labs Research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Mohadev Satyanarayanan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Cargie-Mellon University 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07360" y="40324"/>
            <a:ext cx="8228160" cy="1062832"/>
          </a:xfrm>
        </p:spPr>
        <p:txBody>
          <a:bodyPr lIns="82945" tIns="1110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Research Questions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8"/>
            <a:ext cx="8228160" cy="4815866"/>
          </a:xfrm>
        </p:spPr>
        <p:txBody>
          <a:bodyPr/>
          <a:lstStyle/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dirty="0" smtClean="0"/>
              <a:t>Length of sleep times?</a:t>
            </a:r>
          </a:p>
          <a:p>
            <a:pPr marL="387366" indent="-292325">
              <a:buSzPct val="45000"/>
              <a:buNone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endParaRPr lang="en-US" dirty="0" smtClean="0"/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dirty="0" smtClean="0"/>
              <a:t>Size of  the memory footprint?</a:t>
            </a:r>
          </a:p>
          <a:p>
            <a:pPr marL="383046" indent="-288004">
              <a:buSzPct val="45000"/>
              <a:buFont typeface="Wingdings" pitchFamily="2" charset="2"/>
              <a:buChar char=""/>
              <a:tabLst>
                <a:tab pos="383046" algn="l"/>
                <a:tab pos="478087" algn="l"/>
                <a:tab pos="885614" algn="l"/>
                <a:tab pos="1293139" algn="l"/>
                <a:tab pos="1700666" algn="l"/>
                <a:tab pos="2108191" algn="l"/>
                <a:tab pos="2515718" algn="l"/>
                <a:tab pos="2923243" algn="l"/>
                <a:tab pos="3330770" algn="l"/>
                <a:tab pos="3738295" algn="l"/>
                <a:tab pos="4145822" algn="l"/>
                <a:tab pos="4553347" algn="l"/>
                <a:tab pos="4960874" algn="l"/>
                <a:tab pos="5368399" algn="l"/>
                <a:tab pos="5775926" algn="l"/>
                <a:tab pos="6183451" algn="l"/>
                <a:tab pos="6590978" algn="l"/>
                <a:tab pos="6998503" algn="l"/>
                <a:tab pos="7406030" algn="l"/>
                <a:tab pos="7813555" algn="l"/>
                <a:tab pos="8221082" algn="l"/>
              </a:tabLst>
            </a:pPr>
            <a:endParaRPr lang="en-US" dirty="0" smtClean="0"/>
          </a:p>
          <a:p>
            <a:pPr marL="383046" indent="-288004">
              <a:buSzPct val="45000"/>
              <a:buFont typeface="Wingdings" pitchFamily="2" charset="2"/>
              <a:buChar char=""/>
              <a:tabLst>
                <a:tab pos="383046" algn="l"/>
                <a:tab pos="478087" algn="l"/>
                <a:tab pos="885614" algn="l"/>
                <a:tab pos="1293139" algn="l"/>
                <a:tab pos="1700666" algn="l"/>
                <a:tab pos="2108191" algn="l"/>
                <a:tab pos="2515718" algn="l"/>
                <a:tab pos="2923243" algn="l"/>
                <a:tab pos="3330770" algn="l"/>
                <a:tab pos="3738295" algn="l"/>
                <a:tab pos="4145822" algn="l"/>
                <a:tab pos="4553347" algn="l"/>
                <a:tab pos="4960874" algn="l"/>
                <a:tab pos="5368399" algn="l"/>
                <a:tab pos="5775926" algn="l"/>
                <a:tab pos="6183451" algn="l"/>
                <a:tab pos="6590978" algn="l"/>
                <a:tab pos="6998503" algn="l"/>
                <a:tab pos="7406030" algn="l"/>
                <a:tab pos="7813555" algn="l"/>
                <a:tab pos="8221082" algn="l"/>
              </a:tabLst>
            </a:pPr>
            <a:r>
              <a:rPr lang="en-US" dirty="0" smtClean="0"/>
              <a:t>Prototyped simple on-demand migration approach with SnowFlock</a:t>
            </a:r>
          </a:p>
          <a:p>
            <a:pPr marL="745931" lvl="1" indent="-288004">
              <a:buSzPct val="45000"/>
              <a:buFont typeface="Wingdings" pitchFamily="2" charset="2"/>
              <a:buChar char=""/>
              <a:tabLst>
                <a:tab pos="383046" algn="l"/>
                <a:tab pos="478087" algn="l"/>
                <a:tab pos="885614" algn="l"/>
                <a:tab pos="1293139" algn="l"/>
                <a:tab pos="1700666" algn="l"/>
                <a:tab pos="2108191" algn="l"/>
                <a:tab pos="2515718" algn="l"/>
                <a:tab pos="2923243" algn="l"/>
                <a:tab pos="3330770" algn="l"/>
                <a:tab pos="3738295" algn="l"/>
                <a:tab pos="4145822" algn="l"/>
                <a:tab pos="4553347" algn="l"/>
                <a:tab pos="4960874" algn="l"/>
                <a:tab pos="5368399" algn="l"/>
                <a:tab pos="5775926" algn="l"/>
                <a:tab pos="6183451" algn="l"/>
                <a:tab pos="6590978" algn="l"/>
                <a:tab pos="6998503" algn="l"/>
                <a:tab pos="7406030" algn="l"/>
                <a:tab pos="7813555" algn="l"/>
                <a:tab pos="8221082" algn="l"/>
              </a:tabLst>
            </a:pPr>
            <a:r>
              <a:rPr lang="en-US" dirty="0" smtClean="0"/>
              <a:t>Monitor memory and disk page migration to clone VM</a:t>
            </a:r>
          </a:p>
          <a:p>
            <a:pPr marL="383046" indent="-288004">
              <a:buClrTx/>
              <a:buNone/>
              <a:tabLst>
                <a:tab pos="383046" algn="l"/>
                <a:tab pos="478087" algn="l"/>
                <a:tab pos="885614" algn="l"/>
                <a:tab pos="1293139" algn="l"/>
                <a:tab pos="1700666" algn="l"/>
                <a:tab pos="2108191" algn="l"/>
                <a:tab pos="2515718" algn="l"/>
                <a:tab pos="2923243" algn="l"/>
                <a:tab pos="3330770" algn="l"/>
                <a:tab pos="3738295" algn="l"/>
                <a:tab pos="4145822" algn="l"/>
                <a:tab pos="4553347" algn="l"/>
                <a:tab pos="4960874" algn="l"/>
                <a:tab pos="5368399" algn="l"/>
                <a:tab pos="5775926" algn="l"/>
                <a:tab pos="6183451" algn="l"/>
                <a:tab pos="6590978" algn="l"/>
                <a:tab pos="6998503" algn="l"/>
                <a:tab pos="7406030" algn="l"/>
                <a:tab pos="7813555" algn="l"/>
                <a:tab pos="8221082" algn="l"/>
              </a:tabLst>
            </a:pPr>
            <a:endParaRPr lang="en-US" dirty="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tIns="41473" bIns="41473"/>
          <a:lstStyle/>
          <a:p>
            <a:fld id="{987A6D1B-B82D-43B5-89B9-F126B1381120}" type="slidenum">
              <a:rPr lang="en-CA" smtClean="0"/>
              <a:pPr/>
              <a:t>10</a:t>
            </a:fld>
            <a:endParaRPr lang="en-CA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 tIns="41473" bIns="41473"/>
          <a:lstStyle/>
          <a:p>
            <a:fld id="{9F002272-F065-4FA2-BDD0-013C20B4D90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60080" y="234008"/>
            <a:ext cx="8226720" cy="1061392"/>
          </a:xfrm>
          <a:ln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447800"/>
            <a:ext cx="8226720" cy="4553758"/>
          </a:xfrm>
          <a:ln/>
        </p:spPr>
        <p:txBody>
          <a:bodyPr/>
          <a:lstStyle/>
          <a:p>
            <a:pPr marL="617770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sz="3600" dirty="0"/>
              <a:t>Dell Optiplex 745 </a:t>
            </a:r>
            <a:r>
              <a:rPr lang="en-US" sz="3600" dirty="0" smtClean="0"/>
              <a:t>Desktop</a:t>
            </a:r>
          </a:p>
          <a:p>
            <a:pPr marL="938445" lvl="1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dirty="0" smtClean="0"/>
              <a:t>4GB </a:t>
            </a:r>
            <a:r>
              <a:rPr lang="en-US" dirty="0"/>
              <a:t>RAM, 2.66GHz Intel </a:t>
            </a:r>
            <a:r>
              <a:rPr lang="en-US" dirty="0" smtClean="0"/>
              <a:t>C2D</a:t>
            </a:r>
          </a:p>
          <a:p>
            <a:pPr marL="938445" lvl="1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dirty="0" smtClean="0"/>
              <a:t>Peak power: 280W</a:t>
            </a:r>
          </a:p>
          <a:p>
            <a:pPr marL="938445" lvl="1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dirty="0" smtClean="0"/>
              <a:t>Idle </a:t>
            </a:r>
            <a:r>
              <a:rPr lang="en-US" dirty="0"/>
              <a:t>power: </a:t>
            </a:r>
            <a:r>
              <a:rPr lang="en-US" dirty="0" smtClean="0"/>
              <a:t>102.1W</a:t>
            </a:r>
          </a:p>
          <a:p>
            <a:pPr marL="938445" lvl="1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dirty="0" smtClean="0"/>
              <a:t>Sleep </a:t>
            </a:r>
            <a:r>
              <a:rPr lang="en-US" dirty="0"/>
              <a:t>power: </a:t>
            </a:r>
            <a:r>
              <a:rPr lang="en-US" dirty="0" smtClean="0"/>
              <a:t>1.2W</a:t>
            </a:r>
          </a:p>
          <a:p>
            <a:pPr marL="617770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endParaRPr lang="en-US" sz="1200" dirty="0" smtClean="0"/>
          </a:p>
          <a:p>
            <a:pPr marL="617770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sz="3600" dirty="0" smtClean="0"/>
              <a:t>VM Image:</a:t>
            </a:r>
          </a:p>
          <a:p>
            <a:pPr marL="938445" lvl="1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dirty="0" smtClean="0"/>
              <a:t>Debian Linux 5</a:t>
            </a:r>
          </a:p>
          <a:p>
            <a:pPr marL="938445" lvl="1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dirty="0" smtClean="0"/>
              <a:t>1GB RAM</a:t>
            </a:r>
          </a:p>
          <a:p>
            <a:pPr marL="938445" lvl="1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r>
              <a:rPr lang="en-US" dirty="0" smtClean="0"/>
              <a:t>12 GB disk</a:t>
            </a:r>
          </a:p>
          <a:p>
            <a:pPr marL="617770" indent="-617770"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endParaRPr lang="en-US" sz="1200" dirty="0" smtClean="0"/>
          </a:p>
          <a:p>
            <a:pPr marL="1022865" indent="-514088">
              <a:buNone/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endParaRPr lang="en-US" sz="3200" dirty="0" smtClean="0"/>
          </a:p>
          <a:p>
            <a:pPr marL="1022865" indent="-514088">
              <a:buNone/>
              <a:tabLst>
                <a:tab pos="617770" algn="l"/>
                <a:tab pos="714251" algn="l"/>
                <a:tab pos="1121777" algn="l"/>
                <a:tab pos="1529303" algn="l"/>
                <a:tab pos="1936829" algn="l"/>
                <a:tab pos="2344355" algn="l"/>
                <a:tab pos="2751881" algn="l"/>
                <a:tab pos="3159407" algn="l"/>
                <a:tab pos="3566933" algn="l"/>
                <a:tab pos="3974459" algn="l"/>
                <a:tab pos="4381985" algn="l"/>
                <a:tab pos="4789511" algn="l"/>
                <a:tab pos="5197037" algn="l"/>
                <a:tab pos="5604563" algn="l"/>
                <a:tab pos="6012089" algn="l"/>
                <a:tab pos="6419615" algn="l"/>
                <a:tab pos="6827141" algn="l"/>
                <a:tab pos="7234667" algn="l"/>
                <a:tab pos="7642193" algn="l"/>
                <a:tab pos="8049719" algn="l"/>
                <a:tab pos="8457245" algn="l"/>
              </a:tabLst>
            </a:pP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Workloads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tIns="41473" bIns="41473"/>
          <a:lstStyle/>
          <a:p>
            <a:fld id="{41D768B2-62A7-4604-A235-8E09B012628D}" type="slidenum">
              <a:rPr lang="en-CA" smtClean="0"/>
              <a:pPr/>
              <a:t>12</a:t>
            </a:fld>
            <a:endParaRPr lang="en-CA" dirty="0" smtClean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456481" y="1604328"/>
          <a:ext cx="8218081" cy="2414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18348"/>
                <a:gridCol w="6799733"/>
              </a:tblGrid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Workload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</a:tr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Login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/>
                        <a:t>The login screen of a Linux desktop system (GDM).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</a:tr>
              <a:tr h="5806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E-mail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/>
                        <a:t>Mozilla thunderbird connected to an IMAP e-mail server. The client polls the server every 10 minutes.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</a:tr>
              <a:tr h="5806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/>
                        <a:t>The Pidgin multi-protocol IM client connected to an IRC room with more than 100 users.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</a:tr>
              <a:tr h="5806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Multitask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/>
                        <a:t>A Gnome Desktop session with the E-mail client, IM client, Spreadsheet (OpenOffice Calc), PDF Reader (Evince) and file browser (Nautilus)</a:t>
                      </a:r>
                      <a:endParaRPr lang="en-US" sz="1600" dirty="0"/>
                    </a:p>
                  </a:txBody>
                  <a:tcPr marL="82857" marR="82857" marT="41476" marB="41476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383880" y="40324"/>
            <a:ext cx="8226720" cy="1061392"/>
          </a:xfrm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Memory Request Pattern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383880" y="1604329"/>
            <a:ext cx="8226720" cy="5004526"/>
          </a:xfrm>
        </p:spPr>
        <p:txBody>
          <a:bodyPr/>
          <a:lstStyle/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dirty="0" smtClean="0"/>
              <a:t>Spatial locality </a:t>
            </a:r>
          </a:p>
          <a:p>
            <a:pPr marL="934124" lvl="1" indent="-613449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dirty="0" smtClean="0"/>
              <a:t>Potential benefits for pre-fetching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tIns="41473" bIns="41473"/>
          <a:lstStyle/>
          <a:p>
            <a:fld id="{B2625023-7C67-440D-9D4D-7EB69DBF0DBE}" type="slidenum">
              <a:rPr lang="en-CA" smtClean="0"/>
              <a:pPr/>
              <a:t>13</a:t>
            </a:fld>
            <a:endParaRPr lang="en-CA" dirty="0" smtClean="0"/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451520" y="4723696"/>
            <a:ext cx="2756160" cy="3240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>
                <a:solidFill>
                  <a:srgbClr val="000000"/>
                </a:solidFill>
              </a:rPr>
              <a:t>Migration Pattern: E-mail</a:t>
            </a:r>
          </a:p>
        </p:txBody>
      </p:sp>
      <p:pic>
        <p:nvPicPr>
          <p:cNvPr id="8" name="Picture 7" descr="icedove-3-1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1240" y="1447800"/>
            <a:ext cx="4572000" cy="3200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352800" y="40324"/>
            <a:ext cx="8226720" cy="1061392"/>
          </a:xfrm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Page Request Interval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6720" cy="5004526"/>
          </a:xfrm>
        </p:spPr>
        <p:txBody>
          <a:bodyPr/>
          <a:lstStyle/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buClrTx/>
              <a:buNone/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endParaRPr lang="en-US" dirty="0" smtClean="0"/>
          </a:p>
          <a:p>
            <a:pPr marL="613449" indent="-613449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dirty="0" smtClean="0"/>
              <a:t>98% of request arrive in close succession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tIns="41473" bIns="41473"/>
          <a:lstStyle/>
          <a:p>
            <a:fld id="{B2625023-7C67-440D-9D4D-7EB69DBF0DBE}" type="slidenum">
              <a:rPr lang="en-CA" smtClean="0"/>
              <a:pPr/>
              <a:t>14</a:t>
            </a:fld>
            <a:endParaRPr lang="en-CA" dirty="0" smtClean="0"/>
          </a:p>
        </p:txBody>
      </p:sp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4640" y="1611530"/>
            <a:ext cx="4163040" cy="2945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451520" y="4723696"/>
            <a:ext cx="2756160" cy="3240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>
                <a:solidFill>
                  <a:srgbClr val="000000"/>
                </a:solidFill>
              </a:rPr>
              <a:t>Migration Pattern: E-mail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 tIns="41473" bIns="41473"/>
          <a:lstStyle/>
          <a:p>
            <a:fld id="{8DDA3FEA-F3C0-4ED8-A7F4-E24CF4F3CC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360" y="157808"/>
            <a:ext cx="8226720" cy="1061392"/>
          </a:xfrm>
          <a:ln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/>
              <a:t>Sleep Potential</a:t>
            </a:r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2279759"/>
            <a:ext cx="8226720" cy="4578241"/>
          </a:xfrm>
          <a:ln/>
        </p:spPr>
        <p:txBody>
          <a:bodyPr/>
          <a:lstStyle/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  <a:p>
            <a:pPr marL="617770" indent="-617770">
              <a:buFont typeface="Times New Roman" pitchFamily="16" charset="0"/>
              <a:buChar char="•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en-US" sz="2400" dirty="0" smtClean="0"/>
              <a:t>Total </a:t>
            </a:r>
            <a:r>
              <a:rPr lang="en-US" sz="2400" dirty="0"/>
              <a:t>sleep of 17 to 46 minutes out of </a:t>
            </a:r>
            <a:r>
              <a:rPr lang="en-US" sz="2400" dirty="0" smtClean="0"/>
              <a:t>1hour</a:t>
            </a:r>
          </a:p>
          <a:p>
            <a:pPr marL="617770" indent="-617770">
              <a:buFont typeface="Times New Roman" pitchFamily="16" charset="0"/>
              <a:buChar char="•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en-US" sz="2400" dirty="0" smtClean="0"/>
              <a:t>Energy savings of 50% to 0.</a:t>
            </a:r>
          </a:p>
          <a:p>
            <a:pPr marL="617770" indent="-617770">
              <a:buFont typeface="Times New Roman" pitchFamily="16" charset="0"/>
              <a:buChar char="•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en-US" sz="2400" dirty="0" smtClean="0"/>
              <a:t>Sleep opportunities increase over time</a:t>
            </a:r>
          </a:p>
          <a:p>
            <a:pPr marL="617770" indent="-617770">
              <a:buFont typeface="Times New Roman" pitchFamily="16" charset="0"/>
              <a:buChar char="•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sz="2400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36800" y="4977163"/>
            <a:ext cx="815040" cy="3240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E-mail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184000" y="4977163"/>
            <a:ext cx="1107360" cy="3240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Multitask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360" y="1447800"/>
            <a:ext cx="4380480" cy="3110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3080" y="1447800"/>
            <a:ext cx="4374720" cy="3110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2016727" y="477486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6232740" y="477486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Multitask</a:t>
            </a:r>
            <a:endParaRPr lang="en-C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 tIns="41473" bIns="41473"/>
          <a:lstStyle/>
          <a:p>
            <a:fld id="{639BDABD-8414-49CC-B602-B38D7626A565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60080" y="157808"/>
            <a:ext cx="8226720" cy="1061392"/>
          </a:xfrm>
          <a:ln/>
        </p:spPr>
        <p:txBody>
          <a:bodyPr lIns="82945" tIns="41473" rIns="82945" bIns="41473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/>
              <a:t>Energy Savings: Overnight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0080" y="1604329"/>
            <a:ext cx="8226720" cy="4524955"/>
          </a:xfrm>
          <a:ln/>
        </p:spPr>
        <p:txBody>
          <a:bodyPr/>
          <a:lstStyle/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dirty="0"/>
          </a:p>
          <a:p>
            <a:pPr marL="617770" indent="-617770"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endParaRPr lang="en-US" dirty="0"/>
          </a:p>
          <a:p>
            <a:pPr marL="617770" indent="-617770">
              <a:buFont typeface="Times New Roman" pitchFamily="16" charset="0"/>
              <a:buChar char="•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en-US" dirty="0"/>
              <a:t>Inefficient in 1</a:t>
            </a:r>
            <a:r>
              <a:rPr lang="en-US" baseline="33000" dirty="0"/>
              <a:t>st</a:t>
            </a:r>
            <a:r>
              <a:rPr lang="en-US" dirty="0"/>
              <a:t> hour</a:t>
            </a:r>
          </a:p>
          <a:p>
            <a:pPr marL="617770" indent="-617770">
              <a:buFont typeface="Times New Roman" pitchFamily="16" charset="0"/>
              <a:buChar char="•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en-US" dirty="0"/>
              <a:t>69% energy savings overall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2880" y="2083419"/>
            <a:ext cx="4821120" cy="24885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60080" y="1604329"/>
            <a:ext cx="8226720" cy="452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17770" marR="0" lvl="0" indent="-6177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17770" marR="0" lvl="0" indent="-6177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17770" marR="0" lvl="0" indent="-6177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17770" marR="0" lvl="0" indent="-6177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17770" marR="0" lvl="0" indent="-6177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17770" marR="0" lvl="0" indent="-6177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17770" marR="0" lvl="0" indent="-61777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17770" lvl="0" indent="-617770">
              <a:spcBef>
                <a:spcPct val="20000"/>
              </a:spcBef>
              <a:buClr>
                <a:srgbClr val="F9F9F9"/>
              </a:buClr>
              <a:buSzPct val="65000"/>
              <a:buFont typeface="Times New Roman" pitchFamily="16" charset="0"/>
              <a:buChar char="•"/>
              <a:tabLst>
                <a:tab pos="619209" algn="l"/>
                <a:tab pos="715691" algn="l"/>
                <a:tab pos="1123217" algn="l"/>
                <a:tab pos="1530743" algn="l"/>
                <a:tab pos="1938269" algn="l"/>
                <a:tab pos="2345795" algn="l"/>
                <a:tab pos="2753321" algn="l"/>
                <a:tab pos="3160847" algn="l"/>
                <a:tab pos="3568373" algn="l"/>
                <a:tab pos="3975899" algn="l"/>
                <a:tab pos="4383425" algn="l"/>
                <a:tab pos="4790951" algn="l"/>
                <a:tab pos="5198477" algn="l"/>
                <a:tab pos="5606003" algn="l"/>
                <a:tab pos="6013529" algn="l"/>
                <a:tab pos="6421055" algn="l"/>
                <a:tab pos="6828581" algn="l"/>
                <a:tab pos="7236107" algn="l"/>
                <a:tab pos="7643633" algn="l"/>
                <a:tab pos="8051159" algn="l"/>
                <a:tab pos="8458685" algn="l"/>
              </a:tabLst>
            </a:pPr>
            <a:r>
              <a:rPr lang="en-CA" sz="2800" dirty="0" smtClean="0">
                <a:latin typeface="+mn-lt"/>
                <a:cs typeface="+mn-cs"/>
              </a:rPr>
              <a:t>A cloud node with 4GB of RAM can run ~30 VMs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 tIns="41473" bIns="41473"/>
          <a:lstStyle/>
          <a:p>
            <a:fld id="{1BFBA4E5-A338-46DB-9495-E75BE7271B2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360" y="157808"/>
            <a:ext cx="8226720" cy="1061392"/>
          </a:xfrm>
          <a:ln/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/>
              <a:t>Memory Footprint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4584947" cy="321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057400"/>
            <a:ext cx="3364559" cy="2620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Frequent power cycling reduces hw life expectancy and limits power savings </a:t>
            </a:r>
          </a:p>
          <a:p>
            <a:pPr lvl="1"/>
            <a:r>
              <a:rPr lang="en-US" sz="2000" dirty="0" smtClean="0"/>
              <a:t>Reduce number of sleep cycles and increase sleep duration</a:t>
            </a:r>
          </a:p>
          <a:p>
            <a:pPr lvl="1"/>
            <a:r>
              <a:rPr lang="en-US" sz="2000" dirty="0" smtClean="0"/>
              <a:t>Predict page access patterns and prefetch</a:t>
            </a:r>
          </a:p>
          <a:p>
            <a:pPr lvl="1"/>
            <a:r>
              <a:rPr lang="en-US" sz="2000" dirty="0" smtClean="0"/>
              <a:t>Leverage  content addressable memory</a:t>
            </a:r>
          </a:p>
          <a:p>
            <a:r>
              <a:rPr lang="en-US" sz="2400" dirty="0" smtClean="0"/>
              <a:t>Fast reintegration</a:t>
            </a:r>
          </a:p>
          <a:p>
            <a:r>
              <a:rPr lang="en-US" sz="2400" dirty="0" smtClean="0"/>
              <a:t>Policies</a:t>
            </a:r>
          </a:p>
          <a:p>
            <a:pPr lvl="1"/>
            <a:r>
              <a:rPr lang="en-CA" sz="2000" dirty="0" smtClean="0"/>
              <a:t>When to migrate/re-integrate?</a:t>
            </a:r>
          </a:p>
          <a:p>
            <a:pPr lvl="1"/>
            <a:r>
              <a:rPr lang="en-CA" sz="2000" dirty="0" smtClean="0"/>
              <a:t>When does the desktop go to sleep?</a:t>
            </a:r>
          </a:p>
          <a:p>
            <a:pPr lvl="1"/>
            <a:r>
              <a:rPr lang="en-CA" sz="2000" dirty="0" smtClean="0"/>
              <a:t>On re-integration, should state be maintained in the cloud? For how long?</a:t>
            </a:r>
          </a:p>
          <a:p>
            <a:pPr lvl="1"/>
            <a:endParaRPr lang="en-US" sz="2000" dirty="0" smtClean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dirty="0" smtClean="0">
                <a:latin typeface="Arial" charset="0"/>
                <a:cs typeface="Arial" charset="0"/>
              </a:rPr>
              <a:t>Related Work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Remote wake up: Wake-on-LAN, Wake-on-Wireless</a:t>
            </a:r>
          </a:p>
          <a:p>
            <a:pPr lvl="1"/>
            <a:r>
              <a:rPr lang="en-US" sz="2200" dirty="0" smtClean="0"/>
              <a:t>No support for always-on applications</a:t>
            </a:r>
          </a:p>
          <a:p>
            <a:pPr lvl="1"/>
            <a:r>
              <a:rPr lang="en-US" sz="2200" dirty="0" smtClean="0"/>
              <a:t>Short sleep times</a:t>
            </a:r>
          </a:p>
          <a:p>
            <a:r>
              <a:rPr lang="en-US" sz="2200" dirty="0" smtClean="0"/>
              <a:t>Protocol proxy: Nedevschi’09, Reich’10</a:t>
            </a:r>
          </a:p>
          <a:p>
            <a:pPr lvl="1"/>
            <a:r>
              <a:rPr lang="en-US" sz="2200" dirty="0" smtClean="0"/>
              <a:t>Limited flexibility</a:t>
            </a:r>
          </a:p>
          <a:p>
            <a:r>
              <a:rPr lang="en-US" sz="2200" dirty="0" smtClean="0"/>
              <a:t>Application proxy: Somniloquy, Turducken, SleepServer</a:t>
            </a:r>
          </a:p>
          <a:p>
            <a:pPr lvl="1"/>
            <a:r>
              <a:rPr lang="en-US" sz="2200" dirty="0" smtClean="0"/>
              <a:t>Applications must be modified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Management of applications may be complex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Full VM Migration: LiteGreen</a:t>
            </a:r>
          </a:p>
          <a:p>
            <a:pPr lvl="1"/>
            <a:r>
              <a:rPr lang="en-US" sz="2200" dirty="0" smtClean="0"/>
              <a:t>Low consolidation ratios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Bandwidth  intensive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tIns="41473" bIns="41473"/>
          <a:lstStyle/>
          <a:p>
            <a:fld id="{E4798C5D-B43F-4E4A-8BD2-60EFB02438E3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 tIns="41473" bIns="41473"/>
          <a:lstStyle/>
          <a:p>
            <a:fld id="{3B8ADE10-3AFD-45A2-80C9-A208D03966F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32579"/>
            <a:ext cx="8228160" cy="581821"/>
          </a:xfrm>
          <a:ln/>
        </p:spPr>
        <p:txBody>
          <a:bodyPr lIns="82945" tIns="9470" rIns="82945" bIns="41473">
            <a:noAutofit/>
          </a:bodyPr>
          <a:lstStyle/>
          <a:p>
            <a:pPr>
              <a:lnSpc>
                <a:spcPct val="9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4591202"/>
          </a:xfrm>
          <a:ln/>
        </p:spPr>
        <p:txBody>
          <a:bodyPr tIns="20900"/>
          <a:lstStyle/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sz="2400" dirty="0" smtClean="0"/>
              <a:t>Offices &amp; homes crowded with desktop PCs</a:t>
            </a:r>
          </a:p>
          <a:p>
            <a:pPr marL="387366" indent="-292325">
              <a:buClrTx/>
              <a:buSzTx/>
              <a:buNone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endParaRPr lang="en-US" sz="2400" dirty="0" smtClean="0"/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sz="2400" dirty="0" smtClean="0"/>
              <a:t>PCs idle on average 12 hours a day (Nedevschi09)</a:t>
            </a:r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endParaRPr lang="en-US" sz="2400" dirty="0" smtClean="0"/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sz="2400" dirty="0" smtClean="0"/>
              <a:t>60% of desktops remain powered overnight (Webber06)</a:t>
            </a:r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endParaRPr lang="en-US" sz="2400" dirty="0" smtClean="0"/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sz="2400" dirty="0" smtClean="0"/>
              <a:t>Why do we care?</a:t>
            </a:r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endParaRPr lang="en-US" sz="1000" dirty="0" smtClean="0"/>
          </a:p>
          <a:p>
            <a:pPr marL="1250950" lvl="1" indent="-665163">
              <a:buSzPct val="45000"/>
              <a:buNone/>
              <a:tabLst>
                <a:tab pos="2751138" algn="l"/>
                <a:tab pos="3159125" algn="l"/>
                <a:tab pos="3565525" algn="l"/>
                <a:tab pos="3973513" algn="l"/>
                <a:tab pos="4381500" algn="l"/>
                <a:tab pos="4789488" algn="l"/>
                <a:tab pos="5195888" algn="l"/>
                <a:tab pos="5603875" algn="l"/>
                <a:tab pos="6011863" algn="l"/>
                <a:tab pos="6418263" algn="l"/>
                <a:tab pos="6826250" algn="l"/>
                <a:tab pos="7234238" algn="l"/>
                <a:tab pos="7640638" algn="l"/>
                <a:tab pos="8048625" algn="l"/>
                <a:tab pos="8456613" algn="l"/>
              </a:tabLst>
            </a:pPr>
            <a:r>
              <a:rPr lang="en-US" sz="2000" dirty="0" smtClean="0"/>
              <a:t>	</a:t>
            </a:r>
            <a:r>
              <a:rPr lang="en-US" dirty="0" smtClean="0"/>
              <a:t>Dell Optiplex 745 Desktop</a:t>
            </a:r>
            <a:br>
              <a:rPr lang="en-US" dirty="0" smtClean="0"/>
            </a:br>
            <a:r>
              <a:rPr lang="en-US" dirty="0" smtClean="0"/>
              <a:t>Peak power: 	280W</a:t>
            </a:r>
            <a:br>
              <a:rPr lang="en-US" dirty="0" smtClean="0"/>
            </a:br>
            <a:r>
              <a:rPr lang="en-US" dirty="0" smtClean="0"/>
              <a:t>Idle power: 	102.1W</a:t>
            </a:r>
            <a:br>
              <a:rPr lang="en-US" dirty="0" smtClean="0"/>
            </a:br>
            <a:r>
              <a:rPr lang="en-US" dirty="0" smtClean="0"/>
              <a:t>Sleep power: 	1.2W</a:t>
            </a:r>
          </a:p>
          <a:p>
            <a:pPr marL="387366" indent="-292325">
              <a:buClrTx/>
              <a:buSzTx/>
              <a:buNone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60080" y="234008"/>
            <a:ext cx="8226720" cy="1061392"/>
          </a:xfrm>
        </p:spPr>
        <p:txBody>
          <a:bodyPr lIns="82945" tIns="41473" rIns="82945" bIns="41473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>
                <a:latin typeface="Arial" charset="0"/>
                <a:cs typeface="Arial" charset="0"/>
              </a:rPr>
              <a:t>Conclusion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6720" cy="4524955"/>
          </a:xfrm>
        </p:spPr>
        <p:txBody>
          <a:bodyPr/>
          <a:lstStyle/>
          <a:p>
            <a:pPr marL="613449" indent="-613449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sz="2400" dirty="0" smtClean="0"/>
              <a:t>Proposed partial VM migration</a:t>
            </a:r>
          </a:p>
          <a:p>
            <a:pPr marL="613449" indent="-613449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sz="2400" dirty="0" smtClean="0"/>
              <a:t>Even naïve partial VM migration can reduce energy use of idle desktop</a:t>
            </a:r>
          </a:p>
          <a:p>
            <a:pPr marL="1339220" lvl="1" indent="-509768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sz="2000" dirty="0" smtClean="0"/>
              <a:t>32 – 50% over an hour-long idle interval</a:t>
            </a:r>
          </a:p>
          <a:p>
            <a:pPr marL="1339220" lvl="1" indent="-509768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sz="2000" dirty="0" smtClean="0"/>
              <a:t>69% overnight</a:t>
            </a:r>
            <a:endParaRPr lang="en-US" dirty="0" smtClean="0"/>
          </a:p>
          <a:p>
            <a:pPr marL="613449" indent="-613449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sz="2400" dirty="0" smtClean="0"/>
              <a:t>Idle desktop sessions have a memory footprint an order of magnitude smaller than their RAM allocation.</a:t>
            </a:r>
          </a:p>
          <a:p>
            <a:pPr marL="613449" indent="-613449">
              <a:tabLst>
                <a:tab pos="613449" algn="l"/>
                <a:tab pos="708490" algn="l"/>
                <a:tab pos="1116017" algn="l"/>
                <a:tab pos="1523542" algn="l"/>
                <a:tab pos="1931069" algn="l"/>
                <a:tab pos="2338595" algn="l"/>
                <a:tab pos="2746121" algn="l"/>
                <a:tab pos="3153647" algn="l"/>
                <a:tab pos="3561173" algn="l"/>
                <a:tab pos="3968699" algn="l"/>
                <a:tab pos="4376225" algn="l"/>
                <a:tab pos="4783751" algn="l"/>
                <a:tab pos="5191277" algn="l"/>
                <a:tab pos="5598803" algn="l"/>
                <a:tab pos="6006329" algn="l"/>
                <a:tab pos="6413855" algn="l"/>
                <a:tab pos="6821381" algn="l"/>
                <a:tab pos="7228907" algn="l"/>
                <a:tab pos="7636433" algn="l"/>
                <a:tab pos="8043959" algn="l"/>
                <a:tab pos="8451485" algn="l"/>
              </a:tabLst>
            </a:pPr>
            <a:r>
              <a:rPr lang="en-US" sz="2400" dirty="0" smtClean="0"/>
              <a:t>Partial VM migration can save medium to large size organizations tens to hundreds of thousands of dollars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tIns="41473" bIns="41473"/>
          <a:lstStyle/>
          <a:p>
            <a:fld id="{A4432FC8-E64B-4391-A29D-56FDE0832EF7}" type="slidenum">
              <a:rPr lang="en-CA" smtClean="0"/>
              <a:pPr/>
              <a:t>20</a:t>
            </a:fld>
            <a:endParaRPr lang="en-CA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http://sysweb.cs.toronto.edu/snowflock</a:t>
            </a: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delara@cs.toronto.edu</a:t>
            </a:r>
          </a:p>
          <a:p>
            <a:pPr algn="ctr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Questions?</a:t>
            </a:r>
          </a:p>
          <a:p>
            <a:pPr algn="ctr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Annual Overnight Energy Costs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371600"/>
          </a:xfrm>
        </p:spPr>
        <p:txBody>
          <a:bodyPr/>
          <a:lstStyle/>
          <a:p>
            <a:r>
              <a:rPr lang="en-US" dirty="0" smtClean="0"/>
              <a:t>44% to 60% reduction in energy costs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tIns="41473" bIns="41473"/>
          <a:lstStyle/>
          <a:p>
            <a:fld id="{29ADB4F7-20EE-4BAB-A32B-A6CFAD2E2A94}" type="slidenum">
              <a:rPr lang="en-US" smtClean="0"/>
              <a:pPr/>
              <a:t>22</a:t>
            </a:fld>
            <a:endParaRPr lang="en-US" dirty="0" smtClean="0"/>
          </a:p>
        </p:txBody>
      </p:sp>
      <p:graphicFrame>
        <p:nvGraphicFramePr>
          <p:cNvPr id="9" name="Chart 8"/>
          <p:cNvGraphicFramePr/>
          <p:nvPr/>
        </p:nvGraphicFramePr>
        <p:xfrm>
          <a:off x="1295400" y="1524001"/>
          <a:ext cx="6477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 tIns="41473" bIns="41473"/>
          <a:lstStyle/>
          <a:p>
            <a:fld id="{6B9924A1-EE16-4D97-B9A8-5817194AB54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34840" y="232568"/>
            <a:ext cx="8228160" cy="1062832"/>
          </a:xfrm>
          <a:ln/>
        </p:spPr>
        <p:txBody>
          <a:bodyPr lIns="82945" tIns="11103" rIns="82945" bIns="41473">
            <a:normAutofit/>
          </a:bodyPr>
          <a:lstStyle/>
          <a:p>
            <a:pPr>
              <a:lnSpc>
                <a:spcPct val="98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dirty="0" smtClean="0"/>
              <a:t>Why Idle Desktops Stay On?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 marL="387366" lvl="1" indent="-292325">
              <a:buClr>
                <a:srgbClr val="F9F9F9"/>
              </a:buClr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sz="3000" dirty="0" smtClean="0"/>
              <a:t>Always-on semantics</a:t>
            </a:r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sz="3000" dirty="0" smtClean="0"/>
              <a:t>Background </a:t>
            </a:r>
            <a:r>
              <a:rPr lang="en-US" sz="3000" dirty="0"/>
              <a:t>Applications: IM, E-mail, VoIP</a:t>
            </a:r>
          </a:p>
          <a:p>
            <a:pPr marL="387366" indent="-292325">
              <a:buSzPct val="45000"/>
              <a:buFont typeface="Wingdings" charset="2"/>
              <a:buChar char=""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en-US" sz="3000" dirty="0"/>
              <a:t>Remote Access: files, remote admin</a:t>
            </a:r>
          </a:p>
          <a:p>
            <a:pPr marL="387366" indent="-292325">
              <a:buClrTx/>
              <a:buSzTx/>
              <a:buNone/>
              <a:tabLst>
                <a:tab pos="38736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endParaRPr lang="en-US" sz="3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VM Migration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Encapsulate user session in VM</a:t>
            </a:r>
          </a:p>
          <a:p>
            <a:r>
              <a:rPr lang="en-US" dirty="0" smtClean="0"/>
              <a:t>When idle, migrate VM to consolidation server and power down PC.</a:t>
            </a:r>
          </a:p>
          <a:p>
            <a:r>
              <a:rPr lang="en-US" dirty="0" smtClean="0"/>
              <a:t>When busy, migrate back to user’s PC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 descr="r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724400"/>
            <a:ext cx="1680104" cy="113395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648200"/>
            <a:ext cx="1026720" cy="1271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649640"/>
            <a:ext cx="1028160" cy="1268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524000" y="3695700"/>
            <a:ext cx="60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53333 -0.00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VM Migration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Encapsulate user session in VM</a:t>
            </a:r>
          </a:p>
          <a:p>
            <a:r>
              <a:rPr lang="en-US" dirty="0" smtClean="0"/>
              <a:t>When idle, migrate VM to consolidation server and power down PC.</a:t>
            </a:r>
          </a:p>
          <a:p>
            <a:r>
              <a:rPr lang="en-US" dirty="0" smtClean="0"/>
              <a:t>When busy, migrate back to user’s PC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 descr="r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724400"/>
            <a:ext cx="1680104" cy="1133951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648200"/>
            <a:ext cx="1026720" cy="1271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649640"/>
            <a:ext cx="1028160" cy="1268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400800" y="3657600"/>
            <a:ext cx="60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5943600"/>
            <a:ext cx="822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7688" marR="0" lvl="0" indent="-411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Downside</a:t>
            </a:r>
            <a:r>
              <a:rPr lang="en-US" sz="2800" dirty="0" smtClean="0">
                <a:latin typeface="+mn-lt"/>
                <a:cs typeface="+mn-cs"/>
              </a:rPr>
              <a:t>: VMs are large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54166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VM Migration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Insight:  Idle VM access only a small fraction of their memory and disk state</a:t>
            </a:r>
          </a:p>
          <a:p>
            <a:r>
              <a:rPr lang="en-US" dirty="0" smtClean="0"/>
              <a:t>Migrate just the working set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 descr="r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724400"/>
            <a:ext cx="1680104" cy="1133951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648200"/>
            <a:ext cx="1026720" cy="1271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649640"/>
            <a:ext cx="1028160" cy="1268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0" y="3695700"/>
            <a:ext cx="609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524000" y="3695700"/>
            <a:ext cx="6096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1905000" y="426720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1524000" y="3733800"/>
            <a:ext cx="2286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026" name="Picture 2" descr="C:\Users\delara\AppData\Local\Microsoft\Windows\Temporary Internet Files\Content.IE5\8K659Y3V\MC90043253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3454" y="3740254"/>
            <a:ext cx="222146" cy="222146"/>
          </a:xfrm>
          <a:prstGeom prst="rect">
            <a:avLst/>
          </a:prstGeom>
          <a:noFill/>
        </p:spPr>
      </p:pic>
      <p:pic>
        <p:nvPicPr>
          <p:cNvPr id="14" name="Picture 2" descr="C:\Users\delara\AppData\Local\Microsoft\Windows\Temporary Internet Files\Content.IE5\8K659Y3V\MC90043253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191000"/>
            <a:ext cx="222146" cy="222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53333 -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444E-6 L 0.5375 -0.0055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2766E-6 L 0.52917 -0.005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Small migration footprint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Client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Fast  migration				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Low energy cost			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Network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Gentle on network resources		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Server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High consolidation ratios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Small migration footprint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Client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Fast  migration				over 3G or WiFi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Low energy cost			mobile devices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Network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Gentle on network resources		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Server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High consolidation ratios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Small migration footprint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Client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Fast  migration				over 3G or WiFi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Low energy cost			mobile devices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Network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Gentle on network resources		wide area (IaaS)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endParaRPr lang="en-US" dirty="0" smtClean="0"/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Server</a:t>
            </a:r>
          </a:p>
          <a:p>
            <a:pPr marL="812800" lvl="2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dirty="0" smtClean="0"/>
              <a:t>High consolidation ratios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89AFB-6943-4912-BFE0-2D5E7476F39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26061</TotalTime>
  <Words>740</Words>
  <Application>Microsoft Office PowerPoint</Application>
  <PresentationFormat>On-screen Show (4:3)</PresentationFormat>
  <Paragraphs>236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The Case for Energy-Oriented Partial Desktop Migration</vt:lpstr>
      <vt:lpstr>Problem</vt:lpstr>
      <vt:lpstr>Why Idle Desktops Stay On?</vt:lpstr>
      <vt:lpstr>Full VM Migration</vt:lpstr>
      <vt:lpstr>Full VM Migration</vt:lpstr>
      <vt:lpstr>Partial VM Migration</vt:lpstr>
      <vt:lpstr>Advantages</vt:lpstr>
      <vt:lpstr>Advantages</vt:lpstr>
      <vt:lpstr>Advantages</vt:lpstr>
      <vt:lpstr>Research Questions</vt:lpstr>
      <vt:lpstr>Setup</vt:lpstr>
      <vt:lpstr>Workloads</vt:lpstr>
      <vt:lpstr>Memory Request Pattern</vt:lpstr>
      <vt:lpstr>Page Request Interval</vt:lpstr>
      <vt:lpstr>Sleep Potential</vt:lpstr>
      <vt:lpstr>Energy Savings: Overnight</vt:lpstr>
      <vt:lpstr>Memory Footprint</vt:lpstr>
      <vt:lpstr>Open Challenges</vt:lpstr>
      <vt:lpstr>Related Work</vt:lpstr>
      <vt:lpstr>Conclusion</vt:lpstr>
      <vt:lpstr>Thanks!</vt:lpstr>
      <vt:lpstr>Annual Overnight Energy Costs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Andres Lagar-Cavilla</dc:creator>
  <cp:lastModifiedBy>delara</cp:lastModifiedBy>
  <cp:revision>596</cp:revision>
  <dcterms:created xsi:type="dcterms:W3CDTF">2008-06-06T14:32:16Z</dcterms:created>
  <dcterms:modified xsi:type="dcterms:W3CDTF">2010-06-22T20:19:18Z</dcterms:modified>
</cp:coreProperties>
</file>