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sldIdLst>
    <p:sldId id="256" r:id="rId2"/>
    <p:sldId id="257" r:id="rId3"/>
    <p:sldId id="258" r:id="rId4"/>
    <p:sldId id="286" r:id="rId5"/>
    <p:sldId id="283" r:id="rId6"/>
    <p:sldId id="284" r:id="rId7"/>
    <p:sldId id="295" r:id="rId8"/>
    <p:sldId id="294" r:id="rId9"/>
    <p:sldId id="296" r:id="rId10"/>
    <p:sldId id="290" r:id="rId11"/>
    <p:sldId id="261" r:id="rId12"/>
    <p:sldId id="270" r:id="rId13"/>
    <p:sldId id="280" r:id="rId14"/>
    <p:sldId id="272" r:id="rId15"/>
    <p:sldId id="297" r:id="rId16"/>
    <p:sldId id="273" r:id="rId17"/>
    <p:sldId id="275" r:id="rId18"/>
    <p:sldId id="276" r:id="rId19"/>
  </p:sldIdLst>
  <p:sldSz cx="10080625" cy="7559675"/>
  <p:notesSz cx="7559675" cy="10691813"/>
  <p:defaultTextStyle>
    <a:defPPr>
      <a:defRPr lang="en-GB"/>
    </a:defPPr>
    <a:lvl1pPr algn="l" defTabSz="449263" rtl="0" fontAlgn="base" hangingPunct="0">
      <a:lnSpc>
        <a:spcPct val="62000"/>
      </a:lnSpc>
      <a:spcBef>
        <a:spcPct val="0"/>
      </a:spcBef>
      <a:spcAft>
        <a:spcPct val="0"/>
      </a:spcAft>
      <a:buClr>
        <a:srgbClr val="000000"/>
      </a:buClr>
      <a:buSzPct val="45000"/>
      <a:buFont typeface="Wingdings" charset="2"/>
      <a:defRPr kern="1200">
        <a:solidFill>
          <a:schemeClr val="bg1"/>
        </a:solidFill>
        <a:latin typeface="Arial" charset="0"/>
        <a:ea typeface="+mn-ea"/>
        <a:cs typeface="+mn-cs"/>
      </a:defRPr>
    </a:lvl1pPr>
    <a:lvl2pPr marL="422275" indent="-212725" algn="l" defTabSz="449263" rtl="0" fontAlgn="base" hangingPunct="0">
      <a:lnSpc>
        <a:spcPct val="62000"/>
      </a:lnSpc>
      <a:spcBef>
        <a:spcPct val="0"/>
      </a:spcBef>
      <a:spcAft>
        <a:spcPct val="0"/>
      </a:spcAft>
      <a:buClr>
        <a:srgbClr val="000000"/>
      </a:buClr>
      <a:buSzPct val="45000"/>
      <a:buFont typeface="Wingdings" charset="2"/>
      <a:defRPr kern="1200">
        <a:solidFill>
          <a:schemeClr val="bg1"/>
        </a:solidFill>
        <a:latin typeface="Arial" charset="0"/>
        <a:ea typeface="+mn-ea"/>
        <a:cs typeface="+mn-cs"/>
      </a:defRPr>
    </a:lvl2pPr>
    <a:lvl3pPr marL="638175" indent="-207963" algn="l" defTabSz="449263" rtl="0" fontAlgn="base" hangingPunct="0">
      <a:lnSpc>
        <a:spcPct val="62000"/>
      </a:lnSpc>
      <a:spcBef>
        <a:spcPct val="0"/>
      </a:spcBef>
      <a:spcAft>
        <a:spcPct val="0"/>
      </a:spcAft>
      <a:buClr>
        <a:srgbClr val="000000"/>
      </a:buClr>
      <a:buSzPct val="45000"/>
      <a:buFont typeface="Wingdings" charset="2"/>
      <a:defRPr kern="1200">
        <a:solidFill>
          <a:schemeClr val="bg1"/>
        </a:solidFill>
        <a:latin typeface="Arial" charset="0"/>
        <a:ea typeface="+mn-ea"/>
        <a:cs typeface="+mn-cs"/>
      </a:defRPr>
    </a:lvl3pPr>
    <a:lvl4pPr marL="854075" indent="-212725" algn="l" defTabSz="449263" rtl="0" fontAlgn="base" hangingPunct="0">
      <a:lnSpc>
        <a:spcPct val="62000"/>
      </a:lnSpc>
      <a:spcBef>
        <a:spcPct val="0"/>
      </a:spcBef>
      <a:spcAft>
        <a:spcPct val="0"/>
      </a:spcAft>
      <a:buClr>
        <a:srgbClr val="000000"/>
      </a:buClr>
      <a:buSzPct val="45000"/>
      <a:buFont typeface="Wingdings" charset="2"/>
      <a:defRPr kern="1200">
        <a:solidFill>
          <a:schemeClr val="bg1"/>
        </a:solidFill>
        <a:latin typeface="Arial" charset="0"/>
        <a:ea typeface="+mn-ea"/>
        <a:cs typeface="+mn-cs"/>
      </a:defRPr>
    </a:lvl4pPr>
    <a:lvl5pPr marL="1069975" indent="-209550" algn="l" defTabSz="449263" rtl="0" fontAlgn="base" hangingPunct="0">
      <a:lnSpc>
        <a:spcPct val="62000"/>
      </a:lnSpc>
      <a:spcBef>
        <a:spcPct val="0"/>
      </a:spcBef>
      <a:spcAft>
        <a:spcPct val="0"/>
      </a:spcAft>
      <a:buClr>
        <a:srgbClr val="000000"/>
      </a:buClr>
      <a:buSzPct val="45000"/>
      <a:buFont typeface="Wingdings" charset="2"/>
      <a:defRPr kern="1200">
        <a:solidFill>
          <a:schemeClr val="bg1"/>
        </a:solidFill>
        <a:latin typeface="Arial" charset="0"/>
        <a:ea typeface="+mn-ea"/>
        <a:cs typeface="+mn-cs"/>
      </a:defRPr>
    </a:lvl5pPr>
    <a:lvl6pPr marL="2286000" algn="l" defTabSz="914400" rtl="0" eaLnBrk="1" latinLnBrk="0" hangingPunct="1">
      <a:defRPr kern="1200">
        <a:solidFill>
          <a:schemeClr val="bg1"/>
        </a:solidFill>
        <a:latin typeface="Arial" charset="0"/>
        <a:ea typeface="+mn-ea"/>
        <a:cs typeface="+mn-cs"/>
      </a:defRPr>
    </a:lvl6pPr>
    <a:lvl7pPr marL="2743200" algn="l" defTabSz="914400" rtl="0" eaLnBrk="1" latinLnBrk="0" hangingPunct="1">
      <a:defRPr kern="1200">
        <a:solidFill>
          <a:schemeClr val="bg1"/>
        </a:solidFill>
        <a:latin typeface="Arial" charset="0"/>
        <a:ea typeface="+mn-ea"/>
        <a:cs typeface="+mn-cs"/>
      </a:defRPr>
    </a:lvl7pPr>
    <a:lvl8pPr marL="3200400" algn="l" defTabSz="914400" rtl="0" eaLnBrk="1" latinLnBrk="0" hangingPunct="1">
      <a:defRPr kern="1200">
        <a:solidFill>
          <a:schemeClr val="bg1"/>
        </a:solidFill>
        <a:latin typeface="Arial" charset="0"/>
        <a:ea typeface="+mn-ea"/>
        <a:cs typeface="+mn-cs"/>
      </a:defRPr>
    </a:lvl8pPr>
    <a:lvl9pPr marL="3657600" algn="l" defTabSz="914400" rtl="0" eaLnBrk="1" latinLnBrk="0" hangingPunct="1">
      <a:defRPr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996633"/>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2" autoAdjust="0"/>
    <p:restoredTop sz="81514" autoAdjust="0"/>
  </p:normalViewPr>
  <p:slideViewPr>
    <p:cSldViewPr>
      <p:cViewPr varScale="1">
        <p:scale>
          <a:sx n="58" d="100"/>
          <a:sy n="58" d="100"/>
        </p:scale>
        <p:origin x="-774" y="-78"/>
      </p:cViewPr>
      <p:guideLst>
        <p:guide orient="horz" pos="2160"/>
        <p:guide pos="2880"/>
      </p:guideLst>
    </p:cSldViewPr>
  </p:slideViewPr>
  <p:outlineViewPr>
    <p:cViewPr varScale="1">
      <p:scale>
        <a:sx n="170" d="200"/>
        <a:sy n="170" d="200"/>
      </p:scale>
      <p:origin x="0" y="81174"/>
    </p:cViewPr>
  </p:outlineViewPr>
  <p:notesTextViewPr>
    <p:cViewPr>
      <p:scale>
        <a:sx n="100" d="100"/>
        <a:sy n="100" d="100"/>
      </p:scale>
      <p:origin x="0" y="0"/>
    </p:cViewPr>
  </p:notesTextViewPr>
  <p:sorterViewPr>
    <p:cViewPr>
      <p:scale>
        <a:sx n="90" d="100"/>
        <a:sy n="90" d="100"/>
      </p:scale>
      <p:origin x="0" y="0"/>
    </p:cViewPr>
  </p:sorter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CA"/>
  <c:chart>
    <c:autoTitleDeleted val="1"/>
    <c:plotArea>
      <c:layout>
        <c:manualLayout>
          <c:layoutTarget val="inner"/>
          <c:xMode val="edge"/>
          <c:yMode val="edge"/>
          <c:x val="0.15030902236700741"/>
          <c:y val="5.7863849765258234E-2"/>
          <c:w val="0.69949078694576161"/>
          <c:h val="0.70296550959299098"/>
        </c:manualLayout>
      </c:layout>
      <c:barChart>
        <c:barDir val="col"/>
        <c:grouping val="clustered"/>
        <c:ser>
          <c:idx val="0"/>
          <c:order val="0"/>
          <c:tx>
            <c:strRef>
              <c:f>Sheet1!$B$1</c:f>
              <c:strCache>
                <c:ptCount val="1"/>
                <c:pt idx="0">
                  <c:v>SnowFlock</c:v>
                </c:pt>
              </c:strCache>
            </c:strRef>
          </c:tx>
          <c:cat>
            <c:strRef>
              <c:f>Sheet1!$A$2:$A$6</c:f>
              <c:strCache>
                <c:ptCount val="5"/>
                <c:pt idx="0">
                  <c:v>MPI Blast</c:v>
                </c:pt>
                <c:pt idx="1">
                  <c:v>ClustalW</c:v>
                </c:pt>
                <c:pt idx="2">
                  <c:v>MrBayes</c:v>
                </c:pt>
                <c:pt idx="3">
                  <c:v>Tachyon</c:v>
                </c:pt>
                <c:pt idx="4">
                  <c:v>VASP</c:v>
                </c:pt>
              </c:strCache>
            </c:strRef>
          </c:cat>
          <c:val>
            <c:numRef>
              <c:f>Sheet1!$B$2:$B$6</c:f>
              <c:numCache>
                <c:formatCode>General</c:formatCode>
                <c:ptCount val="5"/>
                <c:pt idx="0">
                  <c:v>700</c:v>
                </c:pt>
                <c:pt idx="1">
                  <c:v>529</c:v>
                </c:pt>
                <c:pt idx="2">
                  <c:v>1010</c:v>
                </c:pt>
                <c:pt idx="3">
                  <c:v>448</c:v>
                </c:pt>
                <c:pt idx="4">
                  <c:v>817</c:v>
                </c:pt>
              </c:numCache>
            </c:numRef>
          </c:val>
        </c:ser>
        <c:ser>
          <c:idx val="1"/>
          <c:order val="1"/>
          <c:tx>
            <c:strRef>
              <c:f>Sheet1!$C$1</c:f>
              <c:strCache>
                <c:ptCount val="1"/>
                <c:pt idx="0">
                  <c:v>Standard MPI</c:v>
                </c:pt>
              </c:strCache>
            </c:strRef>
          </c:tx>
          <c:cat>
            <c:strRef>
              <c:f>Sheet1!$A$2:$A$6</c:f>
              <c:strCache>
                <c:ptCount val="5"/>
                <c:pt idx="0">
                  <c:v>MPI Blast</c:v>
                </c:pt>
                <c:pt idx="1">
                  <c:v>ClustalW</c:v>
                </c:pt>
                <c:pt idx="2">
                  <c:v>MrBayes</c:v>
                </c:pt>
                <c:pt idx="3">
                  <c:v>Tachyon</c:v>
                </c:pt>
                <c:pt idx="4">
                  <c:v>VASP</c:v>
                </c:pt>
              </c:strCache>
            </c:strRef>
          </c:cat>
          <c:val>
            <c:numRef>
              <c:f>Sheet1!$C$2:$C$6</c:f>
              <c:numCache>
                <c:formatCode>General</c:formatCode>
                <c:ptCount val="5"/>
                <c:pt idx="0">
                  <c:v>620</c:v>
                </c:pt>
                <c:pt idx="1">
                  <c:v>397</c:v>
                </c:pt>
                <c:pt idx="2">
                  <c:v>734</c:v>
                </c:pt>
                <c:pt idx="3">
                  <c:v>382</c:v>
                </c:pt>
                <c:pt idx="4">
                  <c:v>584</c:v>
                </c:pt>
              </c:numCache>
            </c:numRef>
          </c:val>
        </c:ser>
        <c:gapWidth val="300"/>
        <c:axId val="71366528"/>
        <c:axId val="71368064"/>
      </c:barChart>
      <c:catAx>
        <c:axId val="71366528"/>
        <c:scaling>
          <c:orientation val="minMax"/>
        </c:scaling>
        <c:axPos val="b"/>
        <c:majorTickMark val="none"/>
        <c:tickLblPos val="nextTo"/>
        <c:txPr>
          <a:bodyPr/>
          <a:lstStyle/>
          <a:p>
            <a:pPr>
              <a:defRPr lang="en-US"/>
            </a:pPr>
            <a:endParaRPr lang="en-US"/>
          </a:p>
        </c:txPr>
        <c:crossAx val="71368064"/>
        <c:crosses val="autoZero"/>
        <c:auto val="1"/>
        <c:lblAlgn val="ctr"/>
        <c:lblOffset val="100"/>
      </c:catAx>
      <c:valAx>
        <c:axId val="71368064"/>
        <c:scaling>
          <c:orientation val="minMax"/>
        </c:scaling>
        <c:axPos val="l"/>
        <c:title>
          <c:tx>
            <c:rich>
              <a:bodyPr/>
              <a:lstStyle/>
              <a:p>
                <a:pPr>
                  <a:defRPr/>
                </a:pPr>
                <a:r>
                  <a:rPr lang="en-CA" dirty="0" err="1" smtClean="0"/>
                  <a:t>Secs</a:t>
                </a:r>
                <a:endParaRPr lang="en-CA" dirty="0"/>
              </a:p>
            </c:rich>
          </c:tx>
          <c:layout/>
        </c:title>
        <c:numFmt formatCode="General" sourceLinked="1"/>
        <c:tickLblPos val="nextTo"/>
        <c:txPr>
          <a:bodyPr/>
          <a:lstStyle/>
          <a:p>
            <a:pPr>
              <a:defRPr lang="en-US"/>
            </a:pPr>
            <a:endParaRPr lang="en-US"/>
          </a:p>
        </c:txPr>
        <c:crossAx val="71366528"/>
        <c:crosses val="autoZero"/>
        <c:crossBetween val="between"/>
      </c:valAx>
    </c:plotArea>
    <c:legend>
      <c:legendPos val="r"/>
      <c:layout/>
      <c:txPr>
        <a:bodyPr/>
        <a:lstStyle/>
        <a:p>
          <a:pPr>
            <a:defRPr lang="en-US"/>
          </a:pPr>
          <a:endParaRPr lang="en-US"/>
        </a:p>
      </c:txPr>
    </c:legend>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7559675" cy="10691813"/>
          </a:xfrm>
          <a:prstGeom prst="roundRect">
            <a:avLst>
              <a:gd name="adj" fmla="val 19"/>
            </a:avLst>
          </a:prstGeom>
          <a:solidFill>
            <a:srgbClr val="FFFFFF"/>
          </a:solidFill>
          <a:ln w="9360">
            <a:noFill/>
            <a:miter lim="800000"/>
            <a:headEnd/>
            <a:tailEnd/>
          </a:ln>
          <a:effectLst/>
        </p:spPr>
        <p:txBody>
          <a:bodyPr wrap="none" anchor="ctr"/>
          <a:lstStyle/>
          <a:p>
            <a:endParaRPr lang="en-US"/>
          </a:p>
        </p:txBody>
      </p:sp>
      <p:sp>
        <p:nvSpPr>
          <p:cNvPr id="3074" name="AutoShape 2"/>
          <p:cNvSpPr>
            <a:spLocks noChangeArrowheads="1"/>
          </p:cNvSpPr>
          <p:nvPr/>
        </p:nvSpPr>
        <p:spPr bwMode="auto">
          <a:xfrm>
            <a:off x="0" y="0"/>
            <a:ext cx="7559675" cy="10691813"/>
          </a:xfrm>
          <a:prstGeom prst="roundRect">
            <a:avLst>
              <a:gd name="adj" fmla="val 19"/>
            </a:avLst>
          </a:prstGeom>
          <a:solidFill>
            <a:srgbClr val="FFFFFF"/>
          </a:solidFill>
          <a:ln w="9525">
            <a:noFill/>
            <a:round/>
            <a:headEnd/>
            <a:tailEnd/>
          </a:ln>
          <a:effectLst/>
        </p:spPr>
        <p:txBody>
          <a:bodyPr wrap="none" anchor="ctr"/>
          <a:lstStyle/>
          <a:p>
            <a:endParaRPr lang="en-US"/>
          </a:p>
        </p:txBody>
      </p:sp>
      <p:sp>
        <p:nvSpPr>
          <p:cNvPr id="3075" name="AutoShape 3"/>
          <p:cNvSpPr>
            <a:spLocks noChangeArrowheads="1"/>
          </p:cNvSpPr>
          <p:nvPr/>
        </p:nvSpPr>
        <p:spPr bwMode="auto">
          <a:xfrm>
            <a:off x="0" y="0"/>
            <a:ext cx="7559675" cy="10691813"/>
          </a:xfrm>
          <a:prstGeom prst="roundRect">
            <a:avLst>
              <a:gd name="adj" fmla="val 19"/>
            </a:avLst>
          </a:prstGeom>
          <a:solidFill>
            <a:srgbClr val="FFFFFF"/>
          </a:solidFill>
          <a:ln w="9525">
            <a:noFill/>
            <a:round/>
            <a:headEnd/>
            <a:tailEnd/>
          </a:ln>
          <a:effectLst/>
        </p:spPr>
        <p:txBody>
          <a:bodyPr wrap="none" anchor="ctr"/>
          <a:lstStyle/>
          <a:p>
            <a:endParaRPr lang="en-US"/>
          </a:p>
        </p:txBody>
      </p:sp>
      <p:sp>
        <p:nvSpPr>
          <p:cNvPr id="3076" name="AutoShape 4"/>
          <p:cNvSpPr>
            <a:spLocks noChangeArrowheads="1"/>
          </p:cNvSpPr>
          <p:nvPr/>
        </p:nvSpPr>
        <p:spPr bwMode="auto">
          <a:xfrm>
            <a:off x="0" y="0"/>
            <a:ext cx="7559675" cy="10691813"/>
          </a:xfrm>
          <a:prstGeom prst="roundRect">
            <a:avLst>
              <a:gd name="adj" fmla="val 19"/>
            </a:avLst>
          </a:prstGeom>
          <a:solidFill>
            <a:srgbClr val="FFFFFF"/>
          </a:solidFill>
          <a:ln w="9525">
            <a:noFill/>
            <a:round/>
            <a:headEnd/>
            <a:tailEnd/>
          </a:ln>
          <a:effectLst/>
        </p:spPr>
        <p:txBody>
          <a:bodyPr wrap="none" anchor="ctr"/>
          <a:lstStyle/>
          <a:p>
            <a:endParaRPr lang="en-US"/>
          </a:p>
        </p:txBody>
      </p:sp>
      <p:sp>
        <p:nvSpPr>
          <p:cNvPr id="3077" name="AutoShape 5"/>
          <p:cNvSpPr>
            <a:spLocks noChangeArrowheads="1"/>
          </p:cNvSpPr>
          <p:nvPr/>
        </p:nvSpPr>
        <p:spPr bwMode="auto">
          <a:xfrm>
            <a:off x="0" y="0"/>
            <a:ext cx="7559675" cy="10691813"/>
          </a:xfrm>
          <a:prstGeom prst="roundRect">
            <a:avLst>
              <a:gd name="adj" fmla="val 19"/>
            </a:avLst>
          </a:prstGeom>
          <a:solidFill>
            <a:srgbClr val="FFFFFF"/>
          </a:solidFill>
          <a:ln w="9525">
            <a:noFill/>
            <a:round/>
            <a:headEnd/>
            <a:tailEnd/>
          </a:ln>
          <a:effectLst/>
        </p:spPr>
        <p:txBody>
          <a:bodyPr wrap="none" anchor="ctr"/>
          <a:lstStyle/>
          <a:p>
            <a:endParaRPr lang="en-US"/>
          </a:p>
        </p:txBody>
      </p:sp>
      <p:sp>
        <p:nvSpPr>
          <p:cNvPr id="3078" name="AutoShape 6"/>
          <p:cNvSpPr>
            <a:spLocks noChangeArrowheads="1"/>
          </p:cNvSpPr>
          <p:nvPr/>
        </p:nvSpPr>
        <p:spPr bwMode="auto">
          <a:xfrm>
            <a:off x="0" y="0"/>
            <a:ext cx="7559675" cy="10691813"/>
          </a:xfrm>
          <a:prstGeom prst="roundRect">
            <a:avLst>
              <a:gd name="adj" fmla="val 19"/>
            </a:avLst>
          </a:prstGeom>
          <a:solidFill>
            <a:srgbClr val="FFFFFF"/>
          </a:solidFill>
          <a:ln w="9525">
            <a:noFill/>
            <a:round/>
            <a:headEnd/>
            <a:tailEnd/>
          </a:ln>
          <a:effectLst/>
        </p:spPr>
        <p:txBody>
          <a:bodyPr wrap="none" anchor="ctr"/>
          <a:lstStyle/>
          <a:p>
            <a:endParaRPr lang="en-US"/>
          </a:p>
        </p:txBody>
      </p:sp>
      <p:sp>
        <p:nvSpPr>
          <p:cNvPr id="3079" name="Rectangle 7"/>
          <p:cNvSpPr>
            <a:spLocks noGrp="1" noRot="1" noChangeAspect="1" noChangeArrowheads="1"/>
          </p:cNvSpPr>
          <p:nvPr>
            <p:ph type="sldImg"/>
          </p:nvPr>
        </p:nvSpPr>
        <p:spPr bwMode="auto">
          <a:xfrm>
            <a:off x="1106488" y="812800"/>
            <a:ext cx="5334000" cy="3997325"/>
          </a:xfrm>
          <a:prstGeom prst="rect">
            <a:avLst/>
          </a:prstGeom>
          <a:noFill/>
          <a:ln w="9525">
            <a:noFill/>
            <a:round/>
            <a:headEnd/>
            <a:tailEnd/>
          </a:ln>
          <a:effectLst/>
        </p:spPr>
      </p:sp>
      <p:sp>
        <p:nvSpPr>
          <p:cNvPr id="3080" name="Rectangle 8"/>
          <p:cNvSpPr>
            <a:spLocks noGrp="1" noChangeArrowheads="1"/>
          </p:cNvSpPr>
          <p:nvPr>
            <p:ph type="body"/>
          </p:nvPr>
        </p:nvSpPr>
        <p:spPr bwMode="auto">
          <a:xfrm>
            <a:off x="755650" y="5078413"/>
            <a:ext cx="6037263" cy="48006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smtClean="0"/>
          </a:p>
        </p:txBody>
      </p:sp>
      <p:sp>
        <p:nvSpPr>
          <p:cNvPr id="3081" name="Rectangle 9"/>
          <p:cNvSpPr>
            <a:spLocks noGrp="1" noChangeArrowheads="1"/>
          </p:cNvSpPr>
          <p:nvPr>
            <p:ph type="hdr"/>
          </p:nvPr>
        </p:nvSpPr>
        <p:spPr bwMode="auto">
          <a:xfrm>
            <a:off x="0" y="0"/>
            <a:ext cx="3268663" cy="5238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ea typeface="DejaVu LGC Sans" charset="0"/>
                <a:cs typeface="DejaVu LGC Sans" charset="0"/>
              </a:defRPr>
            </a:lvl1pPr>
          </a:lstStyle>
          <a:p>
            <a:endParaRPr lang="en-GB"/>
          </a:p>
        </p:txBody>
      </p:sp>
      <p:sp>
        <p:nvSpPr>
          <p:cNvPr id="3082" name="Rectangle 10"/>
          <p:cNvSpPr>
            <a:spLocks noGrp="1" noChangeArrowheads="1"/>
          </p:cNvSpPr>
          <p:nvPr>
            <p:ph type="dt"/>
          </p:nvPr>
        </p:nvSpPr>
        <p:spPr bwMode="auto">
          <a:xfrm>
            <a:off x="4279900" y="0"/>
            <a:ext cx="3268663" cy="5238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ea typeface="DejaVu LGC Sans" charset="0"/>
                <a:cs typeface="DejaVu LGC Sans" charset="0"/>
              </a:defRPr>
            </a:lvl1pPr>
          </a:lstStyle>
          <a:p>
            <a:endParaRPr lang="en-GB"/>
          </a:p>
        </p:txBody>
      </p:sp>
      <p:sp>
        <p:nvSpPr>
          <p:cNvPr id="3083" name="Rectangle 11"/>
          <p:cNvSpPr>
            <a:spLocks noGrp="1" noChangeArrowheads="1"/>
          </p:cNvSpPr>
          <p:nvPr>
            <p:ph type="ftr"/>
          </p:nvPr>
        </p:nvSpPr>
        <p:spPr bwMode="auto">
          <a:xfrm>
            <a:off x="0" y="10155238"/>
            <a:ext cx="3268663" cy="52387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ea typeface="DejaVu LGC Sans" charset="0"/>
                <a:cs typeface="DejaVu LGC Sans" charset="0"/>
              </a:defRPr>
            </a:lvl1pPr>
          </a:lstStyle>
          <a:p>
            <a:endParaRPr lang="en-GB"/>
          </a:p>
        </p:txBody>
      </p:sp>
      <p:sp>
        <p:nvSpPr>
          <p:cNvPr id="3084" name="Rectangle 12"/>
          <p:cNvSpPr>
            <a:spLocks noGrp="1" noChangeArrowheads="1"/>
          </p:cNvSpPr>
          <p:nvPr>
            <p:ph type="sldNum"/>
          </p:nvPr>
        </p:nvSpPr>
        <p:spPr bwMode="auto">
          <a:xfrm>
            <a:off x="4279900" y="10155238"/>
            <a:ext cx="3268663" cy="52387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ea typeface="DejaVu LGC Sans" charset="0"/>
                <a:cs typeface="DejaVu LGC Sans" charset="0"/>
              </a:defRPr>
            </a:lvl1pPr>
          </a:lstStyle>
          <a:p>
            <a:fld id="{AC7D021C-61D8-44F2-BA31-6C2A95F7E65D}" type="slidenum">
              <a:rPr lang="en-GB"/>
              <a:pPr/>
              <a:t>‹#›</a:t>
            </a:fld>
            <a:endParaRPr lang="en-GB"/>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p:nvPr>
        </p:nvSpPr>
        <p:spPr>
          <a:ln/>
        </p:spPr>
        <p:txBody>
          <a:bodyPr/>
          <a:lstStyle/>
          <a:p>
            <a:fld id="{4523C128-1ED9-4D08-85D5-C418A3514A5E}" type="slidenum">
              <a:rPr lang="en-GB"/>
              <a:pPr/>
              <a:t>1</a:t>
            </a:fld>
            <a:endParaRPr lang="en-GB"/>
          </a:p>
        </p:txBody>
      </p:sp>
      <p:sp>
        <p:nvSpPr>
          <p:cNvPr id="25601" name="Text Box 1"/>
          <p:cNvSpPr txBox="1">
            <a:spLocks noChangeArrowheads="1"/>
          </p:cNvSpPr>
          <p:nvPr/>
        </p:nvSpPr>
        <p:spPr bwMode="auto">
          <a:xfrm>
            <a:off x="1106488" y="812800"/>
            <a:ext cx="5345112" cy="4008438"/>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25602" name="Rectangle 2"/>
          <p:cNvSpPr txBox="1">
            <a:spLocks noGrp="1" noChangeArrowheads="1"/>
          </p:cNvSpPr>
          <p:nvPr>
            <p:ph type="body"/>
          </p:nvPr>
        </p:nvSpPr>
        <p:spPr bwMode="auto">
          <a:xfrm>
            <a:off x="755650" y="5078413"/>
            <a:ext cx="6038850" cy="4802187"/>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p:nvPr>
        </p:nvSpPr>
        <p:spPr>
          <a:ln/>
        </p:spPr>
        <p:txBody>
          <a:bodyPr/>
          <a:lstStyle/>
          <a:p>
            <a:fld id="{11D9A509-809E-4EA2-8A70-99C717C572B8}" type="slidenum">
              <a:rPr lang="en-GB"/>
              <a:pPr/>
              <a:t>12</a:t>
            </a:fld>
            <a:endParaRPr lang="en-GB"/>
          </a:p>
        </p:txBody>
      </p:sp>
      <p:sp>
        <p:nvSpPr>
          <p:cNvPr id="39937" name="Text Box 1"/>
          <p:cNvSpPr txBox="1">
            <a:spLocks noChangeArrowheads="1"/>
          </p:cNvSpPr>
          <p:nvPr/>
        </p:nvSpPr>
        <p:spPr bwMode="auto">
          <a:xfrm>
            <a:off x="1106488" y="812800"/>
            <a:ext cx="5345112" cy="4008438"/>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39938" name="Text Box 2"/>
          <p:cNvSpPr txBox="1">
            <a:spLocks noGrp="1" noChangeArrowheads="1"/>
          </p:cNvSpPr>
          <p:nvPr>
            <p:ph type="body"/>
          </p:nvPr>
        </p:nvSpPr>
        <p:spPr bwMode="auto">
          <a:xfrm>
            <a:off x="755650" y="5078413"/>
            <a:ext cx="6045200" cy="4808537"/>
          </a:xfrm>
          <a:prstGeom prst="rect">
            <a:avLst/>
          </a:prstGeom>
          <a:noFill/>
          <a:ln>
            <a:round/>
            <a:headEnd/>
            <a:tailEnd/>
          </a:ln>
        </p:spPr>
        <p:txBody>
          <a:bodyPr lIns="0" tIns="0" rIns="0" bIns="0"/>
          <a:lstStyle/>
          <a:p>
            <a:pPr>
              <a:lnSpc>
                <a:spcPct val="9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ea typeface="DejaVu LGC Sans" charset="0"/>
                <a:cs typeface="DejaVu LGC Sans" charset="0"/>
              </a:rPr>
              <a:t>MPI-BLAST, the Basic Local Alignment and Search Tool, is a popular computational biology tool offered as an Internet service. We performed MPI BLAST searches using 500 short protein fragments from the sea squirt Ciona savignyi to query a 512MB portion of the National Center for Biotechnology Information (NCBI) non-redundant protein database.</a:t>
            </a:r>
          </a:p>
          <a:p>
            <a:pPr>
              <a:lnSpc>
                <a:spcPct val="9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ea typeface="DejaVu LGC Sans" charset="0"/>
              <a:cs typeface="DejaVu LGC Sans" charset="0"/>
            </a:endParaRPr>
          </a:p>
          <a:p>
            <a:pPr>
              <a:lnSpc>
                <a:spcPct val="9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ea typeface="DejaVu LGC Sans" charset="0"/>
                <a:cs typeface="DejaVu LGC Sans" charset="0"/>
              </a:rPr>
              <a:t>ClustalW generates a multiple alignment of a collection of protein or DNA sequences and is also offered as a web service. In our experiment we compute the multiple alignment of 600 synthetically generated peptide sequences with a length of one thousand amino acids each.</a:t>
            </a:r>
          </a:p>
          <a:p>
            <a:pPr>
              <a:lnSpc>
                <a:spcPct val="9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ea typeface="DejaVu LGC Sans" charset="0"/>
              <a:cs typeface="DejaVu LGC Sans" charset="0"/>
            </a:endParaRPr>
          </a:p>
          <a:p>
            <a:pPr>
              <a:lnSpc>
                <a:spcPct val="9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ea typeface="DejaVu LGC Sans" charset="0"/>
                <a:cs typeface="DejaVu LGC Sans" charset="0"/>
              </a:rPr>
              <a:t>MrBayes builds phylogenetic trees showing evolutionary relationships between species across generations, using Bayesian inference and Markov chain Monte-Carlo (MCMC) processes. Our MrBayes experiment builds the evolutionary tree of 30 different bacterium species based on gapped DNA data, tracking back nine hundred generations and using up to 256 chains for the MCMC processes.</a:t>
            </a:r>
          </a:p>
          <a:p>
            <a:pPr>
              <a:lnSpc>
                <a:spcPct val="9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ea typeface="DejaVu LGC Sans" charset="0"/>
              <a:cs typeface="DejaVu LGC Sans" charset="0"/>
            </a:endParaRPr>
          </a:p>
          <a:p>
            <a:pPr>
              <a:lnSpc>
                <a:spcPct val="9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ea typeface="DejaVu LGC Sans" charset="0"/>
                <a:cs typeface="DejaVu LGC Sans" charset="0"/>
              </a:rPr>
              <a:t>VASP is a package for performing ab initio quantum-mechanical simulations, using different pseudopotentials and plane wave basis sets, particularly suited to inorganic chemistry analyses. Our VASP test performs an electronic optimization process on a hydrogen molecule.</a:t>
            </a:r>
          </a:p>
          <a:p>
            <a:pPr>
              <a:lnSpc>
                <a:spcPct val="9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ea typeface="DejaVu LGC Sans" charset="0"/>
              <a:cs typeface="DejaVu LGC Sans" charset="0"/>
            </a:endParaRPr>
          </a:p>
          <a:p>
            <a:pPr>
              <a:lnSpc>
                <a:spcPct val="9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ea typeface="DejaVu LGC Sans" charset="0"/>
                <a:cs typeface="DejaVu LGC Sans" charset="0"/>
              </a:rPr>
              <a:t>Tachyon is a standard ray-tracing based renderer. We used Tachyon to render a twenty-six thousand atom macro-molecule using ambient occlusion lighting and eight anti-aliasing samples.</a:t>
            </a:r>
          </a:p>
          <a:p>
            <a:pPr>
              <a:lnSpc>
                <a:spcPct val="9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ea typeface="DejaVu LGC Sans" charset="0"/>
              <a:cs typeface="DejaVu LGC Sans" charset="0"/>
            </a:endParaRPr>
          </a:p>
          <a:p>
            <a:pPr>
              <a:lnSpc>
                <a:spcPct val="9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a:ea typeface="DejaVu LGC Sans" charset="0"/>
              <a:cs typeface="DejaVu LGC Sans"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8075" y="812800"/>
            <a:ext cx="5330825" cy="39973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idx="10"/>
          </p:nvPr>
        </p:nvSpPr>
        <p:spPr/>
        <p:txBody>
          <a:bodyPr/>
          <a:lstStyle/>
          <a:p>
            <a:fld id="{AC7D021C-61D8-44F2-BA31-6C2A95F7E65D}" type="slidenum">
              <a:rPr lang="en-GB" smtClean="0"/>
              <a:pPr/>
              <a:t>13</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p:nvPr>
        </p:nvSpPr>
        <p:spPr>
          <a:ln/>
        </p:spPr>
        <p:txBody>
          <a:bodyPr/>
          <a:lstStyle/>
          <a:p>
            <a:fld id="{6BA609C0-6503-4B67-B5E9-FC65FF4B7A92}" type="slidenum">
              <a:rPr lang="en-GB"/>
              <a:pPr/>
              <a:t>14</a:t>
            </a:fld>
            <a:endParaRPr lang="en-GB"/>
          </a:p>
        </p:txBody>
      </p:sp>
      <p:sp>
        <p:nvSpPr>
          <p:cNvPr id="41985" name="Text Box 1"/>
          <p:cNvSpPr txBox="1">
            <a:spLocks noChangeArrowheads="1"/>
          </p:cNvSpPr>
          <p:nvPr/>
        </p:nvSpPr>
        <p:spPr bwMode="auto">
          <a:xfrm>
            <a:off x="1106488" y="812800"/>
            <a:ext cx="5345112" cy="4008438"/>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41986" name="Rectangle 2"/>
          <p:cNvSpPr txBox="1">
            <a:spLocks noGrp="1" noChangeArrowheads="1"/>
          </p:cNvSpPr>
          <p:nvPr>
            <p:ph type="body"/>
          </p:nvPr>
        </p:nvSpPr>
        <p:spPr bwMode="auto">
          <a:xfrm>
            <a:off x="755650" y="5078413"/>
            <a:ext cx="6038850" cy="4802187"/>
          </a:xfrm>
          <a:prstGeom prst="rect">
            <a:avLst/>
          </a:prstGeom>
          <a:noFill/>
          <a:ln>
            <a:round/>
            <a:headEnd/>
            <a:tailEnd/>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p:nvPr>
        </p:nvSpPr>
        <p:spPr>
          <a:ln/>
        </p:spPr>
        <p:txBody>
          <a:bodyPr/>
          <a:lstStyle/>
          <a:p>
            <a:fld id="{00A4EF23-2072-46BF-999A-604EA7DC65A1}" type="slidenum">
              <a:rPr lang="en-GB"/>
              <a:pPr/>
              <a:t>16</a:t>
            </a:fld>
            <a:endParaRPr lang="en-GB"/>
          </a:p>
        </p:txBody>
      </p:sp>
      <p:sp>
        <p:nvSpPr>
          <p:cNvPr id="43009" name="Text Box 1"/>
          <p:cNvSpPr txBox="1">
            <a:spLocks noChangeArrowheads="1"/>
          </p:cNvSpPr>
          <p:nvPr/>
        </p:nvSpPr>
        <p:spPr bwMode="auto">
          <a:xfrm>
            <a:off x="1106488" y="812800"/>
            <a:ext cx="5345112" cy="4008438"/>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43010" name="Text Box 2"/>
          <p:cNvSpPr txBox="1">
            <a:spLocks noGrp="1" noChangeArrowheads="1"/>
          </p:cNvSpPr>
          <p:nvPr>
            <p:ph type="body"/>
          </p:nvPr>
        </p:nvSpPr>
        <p:spPr bwMode="auto">
          <a:xfrm>
            <a:off x="755650" y="5078413"/>
            <a:ext cx="6042025" cy="4805362"/>
          </a:xfrm>
          <a:prstGeom prst="rect">
            <a:avLst/>
          </a:prstGeom>
          <a:noFill/>
          <a:ln>
            <a:round/>
            <a:headEnd/>
            <a:tailEnd/>
          </a:ln>
        </p:spPr>
        <p:txBody>
          <a:bodyPr lIns="0" tIns="0" rIns="0" bIns="0"/>
          <a:lstStyle/>
          <a:p>
            <a:pPr>
              <a:lnSpc>
                <a:spcPct val="9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dirty="0">
              <a:ea typeface="DejaVu LGC Sans" charset="0"/>
              <a:cs typeface="DejaVu LGC Sans"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p:nvPr>
        </p:nvSpPr>
        <p:spPr>
          <a:ln/>
        </p:spPr>
        <p:txBody>
          <a:bodyPr/>
          <a:lstStyle/>
          <a:p>
            <a:fld id="{A83799EE-BB92-49F6-99F1-881434ED5410}" type="slidenum">
              <a:rPr lang="en-GB"/>
              <a:pPr/>
              <a:t>17</a:t>
            </a:fld>
            <a:endParaRPr lang="en-GB"/>
          </a:p>
        </p:txBody>
      </p:sp>
      <p:sp>
        <p:nvSpPr>
          <p:cNvPr id="45057" name="Text Box 1"/>
          <p:cNvSpPr txBox="1">
            <a:spLocks noChangeArrowheads="1"/>
          </p:cNvSpPr>
          <p:nvPr/>
        </p:nvSpPr>
        <p:spPr bwMode="auto">
          <a:xfrm>
            <a:off x="1106488" y="812800"/>
            <a:ext cx="5345112" cy="4008438"/>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45058" name="Rectangle 2"/>
          <p:cNvSpPr txBox="1">
            <a:spLocks noGrp="1" noChangeArrowheads="1"/>
          </p:cNvSpPr>
          <p:nvPr>
            <p:ph type="body"/>
          </p:nvPr>
        </p:nvSpPr>
        <p:spPr bwMode="auto">
          <a:xfrm>
            <a:off x="755650" y="5078413"/>
            <a:ext cx="6038850" cy="4802187"/>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p:nvPr>
        </p:nvSpPr>
        <p:spPr>
          <a:ln/>
        </p:spPr>
        <p:txBody>
          <a:bodyPr/>
          <a:lstStyle/>
          <a:p>
            <a:fld id="{2AA02EC3-F209-4CD1-83AB-CDD3253C67DA}" type="slidenum">
              <a:rPr lang="en-GB"/>
              <a:pPr/>
              <a:t>18</a:t>
            </a:fld>
            <a:endParaRPr lang="en-GB"/>
          </a:p>
        </p:txBody>
      </p:sp>
      <p:sp>
        <p:nvSpPr>
          <p:cNvPr id="46081" name="Text Box 1"/>
          <p:cNvSpPr txBox="1">
            <a:spLocks noChangeArrowheads="1"/>
          </p:cNvSpPr>
          <p:nvPr/>
        </p:nvSpPr>
        <p:spPr bwMode="auto">
          <a:xfrm>
            <a:off x="1106488" y="812800"/>
            <a:ext cx="5337175" cy="4000500"/>
          </a:xfrm>
          <a:prstGeom prst="rect">
            <a:avLst/>
          </a:prstGeom>
          <a:solidFill>
            <a:srgbClr val="FFFFFF"/>
          </a:solidFill>
          <a:ln w="9525">
            <a:solidFill>
              <a:srgbClr val="000000"/>
            </a:solidFill>
            <a:miter lim="800000"/>
            <a:headEnd/>
            <a:tailEnd/>
          </a:ln>
          <a:effectLst/>
        </p:spPr>
        <p:txBody>
          <a:bodyPr wrap="none" anchor="ctr"/>
          <a:lstStyle/>
          <a:p>
            <a:endParaRPr lang="en-US"/>
          </a:p>
        </p:txBody>
      </p:sp>
      <p:sp>
        <p:nvSpPr>
          <p:cNvPr id="46082" name="Rectangle 2"/>
          <p:cNvSpPr txBox="1">
            <a:spLocks noGrp="1" noChangeArrowheads="1"/>
          </p:cNvSpPr>
          <p:nvPr>
            <p:ph type="body"/>
          </p:nvPr>
        </p:nvSpPr>
        <p:spPr bwMode="auto">
          <a:xfrm>
            <a:off x="755650" y="5078413"/>
            <a:ext cx="6038850" cy="4802187"/>
          </a:xfrm>
          <a:prstGeom prst="rect">
            <a:avLst/>
          </a:prstGeom>
          <a:noFill/>
          <a:ln>
            <a:round/>
            <a:headEnd/>
            <a:tailEnd/>
          </a:ln>
        </p:spPr>
        <p:txBody>
          <a:bodyPr wrap="none" anchor="ctr"/>
          <a:lstStyle/>
          <a:p>
            <a:endParaRPr lang="en-US" baseline="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p:nvPr>
        </p:nvSpPr>
        <p:spPr>
          <a:ln/>
        </p:spPr>
        <p:txBody>
          <a:bodyPr/>
          <a:lstStyle/>
          <a:p>
            <a:fld id="{65EE88F7-655F-437D-8E31-7ADAD36FF9DD}" type="slidenum">
              <a:rPr lang="en-GB"/>
              <a:pPr/>
              <a:t>2</a:t>
            </a:fld>
            <a:endParaRPr lang="en-GB"/>
          </a:p>
        </p:txBody>
      </p:sp>
      <p:sp>
        <p:nvSpPr>
          <p:cNvPr id="26625" name="Text Box 1"/>
          <p:cNvSpPr txBox="1">
            <a:spLocks noChangeArrowheads="1"/>
          </p:cNvSpPr>
          <p:nvPr/>
        </p:nvSpPr>
        <p:spPr bwMode="auto">
          <a:xfrm>
            <a:off x="1106488" y="812800"/>
            <a:ext cx="5345112" cy="4008438"/>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26626" name="Text Box 2"/>
          <p:cNvSpPr txBox="1">
            <a:spLocks noGrp="1" noChangeArrowheads="1"/>
          </p:cNvSpPr>
          <p:nvPr>
            <p:ph type="body"/>
          </p:nvPr>
        </p:nvSpPr>
        <p:spPr bwMode="auto">
          <a:xfrm>
            <a:off x="755650" y="5078413"/>
            <a:ext cx="6045200" cy="4808537"/>
          </a:xfrm>
          <a:prstGeom prst="rect">
            <a:avLst/>
          </a:prstGeom>
          <a:noFill/>
          <a:ln>
            <a:round/>
            <a:headEnd/>
            <a:tailEnd/>
          </a:ln>
        </p:spPr>
        <p:txBody>
          <a:bodyPr lIns="0" tIns="0" rIns="0" bIns="0"/>
          <a:lstStyle/>
          <a:p>
            <a:pPr>
              <a:lnSpc>
                <a:spcPct val="9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dirty="0">
              <a:ea typeface="DejaVu LGC Sans" charset="0"/>
              <a:cs typeface="DejaVu LGC Sans"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p:nvPr>
        </p:nvSpPr>
        <p:spPr>
          <a:ln/>
        </p:spPr>
        <p:txBody>
          <a:bodyPr/>
          <a:lstStyle/>
          <a:p>
            <a:fld id="{17663BAD-7D65-4A89-BB7F-91B9F95FE152}" type="slidenum">
              <a:rPr lang="en-GB"/>
              <a:pPr/>
              <a:t>3</a:t>
            </a:fld>
            <a:endParaRPr lang="en-GB"/>
          </a:p>
        </p:txBody>
      </p:sp>
      <p:sp>
        <p:nvSpPr>
          <p:cNvPr id="27649" name="Text Box 1"/>
          <p:cNvSpPr txBox="1">
            <a:spLocks noChangeArrowheads="1"/>
          </p:cNvSpPr>
          <p:nvPr/>
        </p:nvSpPr>
        <p:spPr bwMode="auto">
          <a:xfrm>
            <a:off x="1106488" y="812800"/>
            <a:ext cx="5337175" cy="4000500"/>
          </a:xfrm>
          <a:prstGeom prst="rect">
            <a:avLst/>
          </a:prstGeom>
          <a:solidFill>
            <a:srgbClr val="FFFFFF"/>
          </a:solidFill>
          <a:ln w="9525">
            <a:solidFill>
              <a:srgbClr val="000000"/>
            </a:solidFill>
            <a:miter lim="800000"/>
            <a:headEnd/>
            <a:tailEnd/>
          </a:ln>
          <a:effectLst/>
        </p:spPr>
        <p:txBody>
          <a:bodyPr wrap="none" anchor="ctr"/>
          <a:lstStyle/>
          <a:p>
            <a:endParaRPr lang="en-US"/>
          </a:p>
        </p:txBody>
      </p:sp>
      <p:sp>
        <p:nvSpPr>
          <p:cNvPr id="27650" name="Rectangle 2"/>
          <p:cNvSpPr txBox="1">
            <a:spLocks noGrp="1" noChangeArrowheads="1"/>
          </p:cNvSpPr>
          <p:nvPr>
            <p:ph type="body"/>
          </p:nvPr>
        </p:nvSpPr>
        <p:spPr bwMode="auto">
          <a:xfrm>
            <a:off x="755650" y="5078413"/>
            <a:ext cx="6038850" cy="4802187"/>
          </a:xfrm>
          <a:prstGeom prst="rect">
            <a:avLst/>
          </a:prstGeom>
          <a:noFill/>
          <a:ln>
            <a:round/>
            <a:headEnd/>
            <a:tailEnd/>
          </a:ln>
        </p:spPr>
        <p:txBody>
          <a:bodyPr wrap="none" anchor="ctr"/>
          <a:lstStyle/>
          <a:p>
            <a:endParaRPr lang="en-GB" baseline="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8075" y="812800"/>
            <a:ext cx="5330825" cy="3997325"/>
          </a:xfrm>
        </p:spPr>
      </p:sp>
      <p:sp>
        <p:nvSpPr>
          <p:cNvPr id="3" name="Notes Placeholder 2"/>
          <p:cNvSpPr>
            <a:spLocks noGrp="1"/>
          </p:cNvSpPr>
          <p:nvPr>
            <p:ph type="body" idx="1"/>
          </p:nvPr>
        </p:nvSpPr>
        <p:spPr/>
        <p:txBody>
          <a:bodyPr>
            <a:normAutofit/>
          </a:bodyPr>
          <a:lstStyle/>
          <a:p>
            <a:r>
              <a:rPr lang="en-US" b="0" baseline="0" dirty="0" smtClean="0"/>
              <a:t>Describe an application</a:t>
            </a:r>
          </a:p>
        </p:txBody>
      </p:sp>
      <p:sp>
        <p:nvSpPr>
          <p:cNvPr id="4" name="Slide Number Placeholder 3"/>
          <p:cNvSpPr>
            <a:spLocks noGrp="1"/>
          </p:cNvSpPr>
          <p:nvPr>
            <p:ph type="sldNum" sz="quarter" idx="10"/>
          </p:nvPr>
        </p:nvSpPr>
        <p:spPr/>
        <p:txBody>
          <a:bodyPr/>
          <a:lstStyle/>
          <a:p>
            <a:fld id="{27D0D717-398E-4DC2-819A-37940765837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8075" y="812800"/>
            <a:ext cx="5330825" cy="3997325"/>
          </a:xfrm>
        </p:spPr>
      </p:sp>
      <p:sp>
        <p:nvSpPr>
          <p:cNvPr id="3" name="Notes Placeholder 2"/>
          <p:cNvSpPr>
            <a:spLocks noGrp="1"/>
          </p:cNvSpPr>
          <p:nvPr>
            <p:ph type="body" idx="1"/>
          </p:nvPr>
        </p:nvSpPr>
        <p:spPr/>
        <p:txBody>
          <a:bodyPr>
            <a:normAutofit/>
          </a:bodyPr>
          <a:lstStyle/>
          <a:p>
            <a:endParaRPr lang="en-US" b="0" dirty="0"/>
          </a:p>
        </p:txBody>
      </p:sp>
      <p:sp>
        <p:nvSpPr>
          <p:cNvPr id="4" name="Slide Number Placeholder 3"/>
          <p:cNvSpPr>
            <a:spLocks noGrp="1"/>
          </p:cNvSpPr>
          <p:nvPr>
            <p:ph type="sldNum" sz="quarter" idx="10"/>
          </p:nvPr>
        </p:nvSpPr>
        <p:spPr/>
        <p:txBody>
          <a:bodyPr/>
          <a:lstStyle/>
          <a:p>
            <a:fld id="{27D0D717-398E-4DC2-819A-379407658374}"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8075" y="812800"/>
            <a:ext cx="5330825" cy="3997325"/>
          </a:xfrm>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27D0D717-398E-4DC2-819A-379407658374}"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8075" y="812800"/>
            <a:ext cx="5330825" cy="3997325"/>
          </a:xfrm>
        </p:spPr>
      </p:sp>
      <p:sp>
        <p:nvSpPr>
          <p:cNvPr id="3" name="Notes Placeholder 2"/>
          <p:cNvSpPr>
            <a:spLocks noGrp="1"/>
          </p:cNvSpPr>
          <p:nvPr>
            <p:ph type="body" idx="1"/>
          </p:nvPr>
        </p:nvSpPr>
        <p:spPr/>
        <p:txBody>
          <a:bodyPr>
            <a:normAutofit/>
          </a:bodyPr>
          <a:lstStyle/>
          <a:p>
            <a:endParaRPr lang="en-US" b="0" dirty="0"/>
          </a:p>
        </p:txBody>
      </p:sp>
      <p:sp>
        <p:nvSpPr>
          <p:cNvPr id="4" name="Slide Number Placeholder 3"/>
          <p:cNvSpPr>
            <a:spLocks noGrp="1"/>
          </p:cNvSpPr>
          <p:nvPr>
            <p:ph type="sldNum" sz="quarter" idx="10"/>
          </p:nvPr>
        </p:nvSpPr>
        <p:spPr/>
        <p:txBody>
          <a:bodyPr/>
          <a:lstStyle/>
          <a:p>
            <a:fld id="{27D0D717-398E-4DC2-819A-379407658374}"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8075" y="812800"/>
            <a:ext cx="5330825" cy="3997325"/>
          </a:xfrm>
        </p:spPr>
      </p:sp>
      <p:sp>
        <p:nvSpPr>
          <p:cNvPr id="3" name="Notes Placeholder 2"/>
          <p:cNvSpPr>
            <a:spLocks noGrp="1"/>
          </p:cNvSpPr>
          <p:nvPr>
            <p:ph type="body" idx="1"/>
          </p:nvPr>
        </p:nvSpPr>
        <p:spPr/>
        <p:txBody>
          <a:bodyPr>
            <a:normAutofit/>
          </a:bodyPr>
          <a:lstStyle/>
          <a:p>
            <a:r>
              <a:rPr lang="en-US" b="0" dirty="0" smtClean="0"/>
              <a:t>Add </a:t>
            </a:r>
            <a:r>
              <a:rPr lang="en-US" b="0" dirty="0" err="1" smtClean="0"/>
              <a:t>SnowFlock</a:t>
            </a:r>
            <a:r>
              <a:rPr lang="en-US" b="0" baseline="0" dirty="0" smtClean="0"/>
              <a:t> logo to make clear that this is </a:t>
            </a:r>
            <a:r>
              <a:rPr lang="en-US" b="0" baseline="0" dirty="0" err="1" smtClean="0"/>
              <a:t>SnowFlock</a:t>
            </a:r>
            <a:r>
              <a:rPr lang="en-US" b="0" baseline="0" dirty="0" smtClean="0"/>
              <a:t>-aware MPI.</a:t>
            </a:r>
            <a:endParaRPr lang="en-US" b="0" dirty="0"/>
          </a:p>
        </p:txBody>
      </p:sp>
      <p:sp>
        <p:nvSpPr>
          <p:cNvPr id="4" name="Slide Number Placeholder 3"/>
          <p:cNvSpPr>
            <a:spLocks noGrp="1"/>
          </p:cNvSpPr>
          <p:nvPr>
            <p:ph type="sldNum" sz="quarter" idx="10"/>
          </p:nvPr>
        </p:nvSpPr>
        <p:spPr/>
        <p:txBody>
          <a:bodyPr/>
          <a:lstStyle/>
          <a:p>
            <a:fld id="{27D0D717-398E-4DC2-819A-379407658374}"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2"/>
          <p:cNvSpPr>
            <a:spLocks noGrp="1" noChangeArrowheads="1"/>
          </p:cNvSpPr>
          <p:nvPr>
            <p:ph type="sldNum"/>
          </p:nvPr>
        </p:nvSpPr>
        <p:spPr>
          <a:ln/>
        </p:spPr>
        <p:txBody>
          <a:bodyPr/>
          <a:lstStyle/>
          <a:p>
            <a:fld id="{3413BA92-EAF8-461A-88E8-6C3079182BEF}" type="slidenum">
              <a:rPr lang="en-GB"/>
              <a:pPr/>
              <a:t>11</a:t>
            </a:fld>
            <a:endParaRPr lang="en-GB"/>
          </a:p>
        </p:txBody>
      </p:sp>
      <p:sp>
        <p:nvSpPr>
          <p:cNvPr id="30721" name="Text Box 1"/>
          <p:cNvSpPr txBox="1">
            <a:spLocks noChangeArrowheads="1"/>
          </p:cNvSpPr>
          <p:nvPr/>
        </p:nvSpPr>
        <p:spPr bwMode="auto">
          <a:xfrm>
            <a:off x="1106488" y="812800"/>
            <a:ext cx="5345112" cy="4008438"/>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30722" name="Text Box 2"/>
          <p:cNvSpPr txBox="1">
            <a:spLocks noGrp="1" noChangeArrowheads="1"/>
          </p:cNvSpPr>
          <p:nvPr>
            <p:ph type="body"/>
          </p:nvPr>
        </p:nvSpPr>
        <p:spPr bwMode="auto">
          <a:xfrm>
            <a:off x="755650" y="5078413"/>
            <a:ext cx="6045200" cy="4808537"/>
          </a:xfrm>
          <a:prstGeom prst="rect">
            <a:avLst/>
          </a:prstGeom>
          <a:noFill/>
          <a:ln>
            <a:round/>
            <a:headEnd/>
            <a:tailEnd/>
          </a:ln>
        </p:spPr>
        <p:txBody>
          <a:bodyPr lIns="0" tIns="0" rIns="0" bIns="0"/>
          <a:lstStyle/>
          <a:p>
            <a:pPr>
              <a:lnSpc>
                <a:spcPct val="9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smtClean="0">
                <a:ea typeface="DejaVu LGC Sans" charset="0"/>
                <a:cs typeface="DejaVu LGC Sans" charset="0"/>
              </a:rPr>
              <a:t>Describe MPI</a:t>
            </a:r>
          </a:p>
          <a:p>
            <a:pPr>
              <a:lnSpc>
                <a:spcPct val="9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dirty="0" smtClean="0">
              <a:ea typeface="DejaVu LGC Sans" charset="0"/>
              <a:cs typeface="DejaVu LGC Sans" charset="0"/>
            </a:endParaRPr>
          </a:p>
          <a:p>
            <a:pPr>
              <a:lnSpc>
                <a:spcPct val="9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smtClean="0">
                <a:ea typeface="DejaVu LGC Sans" charset="0"/>
                <a:cs typeface="DejaVu LGC Sans" charset="0"/>
              </a:rPr>
              <a:t>MPI </a:t>
            </a:r>
            <a:r>
              <a:rPr lang="en-GB" dirty="0">
                <a:ea typeface="DejaVu LGC Sans" charset="0"/>
                <a:cs typeface="DejaVu LGC Sans" charset="0"/>
              </a:rPr>
              <a:t>is a standard mechanism for </a:t>
            </a:r>
            <a:r>
              <a:rPr lang="en-GB" dirty="0" err="1">
                <a:ea typeface="DejaVu LGC Sans" charset="0"/>
                <a:cs typeface="DejaVu LGC Sans" charset="0"/>
              </a:rPr>
              <a:t>interprocess</a:t>
            </a:r>
            <a:r>
              <a:rPr lang="en-GB" dirty="0">
                <a:ea typeface="DejaVu LGC Sans" charset="0"/>
                <a:cs typeface="DejaVu LGC Sans" charset="0"/>
              </a:rPr>
              <a:t> communication in high performance</a:t>
            </a:r>
          </a:p>
          <a:p>
            <a:pPr>
              <a:lnSpc>
                <a:spcPct val="9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ea typeface="DejaVu LGC Sans" charset="0"/>
                <a:cs typeface="DejaVu LGC Sans" charset="0"/>
              </a:rPr>
              <a:t>computing, which is very widely used. </a:t>
            </a:r>
          </a:p>
          <a:p>
            <a:pPr>
              <a:lnSpc>
                <a:spcPct val="9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dirty="0">
              <a:ea typeface="DejaVu LGC Sans" charset="0"/>
              <a:cs typeface="DejaVu LGC Sans" charset="0"/>
            </a:endParaRPr>
          </a:p>
          <a:p>
            <a:pPr>
              <a:lnSpc>
                <a:spcPct val="9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ea typeface="DejaVu LGC Sans" charset="0"/>
                <a:cs typeface="DejaVu LGC Sans" charset="0"/>
              </a:rPr>
              <a:t>Many applications have already been written that use this interface. Rather</a:t>
            </a:r>
          </a:p>
          <a:p>
            <a:pPr>
              <a:lnSpc>
                <a:spcPct val="9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ea typeface="DejaVu LGC Sans" charset="0"/>
                <a:cs typeface="DejaVu LGC Sans" charset="0"/>
              </a:rPr>
              <a:t>than reinvent the wheel, we chose to modify it - painting it a new colour, as</a:t>
            </a:r>
          </a:p>
          <a:p>
            <a:pPr>
              <a:lnSpc>
                <a:spcPct val="9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ea typeface="DejaVu LGC Sans" charset="0"/>
                <a:cs typeface="DejaVu LGC Sans" charset="0"/>
              </a:rPr>
              <a:t>Douglas Adams might have put it. :-)‏</a:t>
            </a:r>
          </a:p>
          <a:p>
            <a:pPr>
              <a:lnSpc>
                <a:spcPct val="9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dirty="0">
              <a:ea typeface="DejaVu LGC Sans" charset="0"/>
              <a:cs typeface="DejaVu LGC Sans" charset="0"/>
            </a:endParaRPr>
          </a:p>
          <a:p>
            <a:pPr>
              <a:lnSpc>
                <a:spcPct val="9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ea typeface="DejaVu LGC Sans" charset="0"/>
                <a:cs typeface="DejaVu LGC Sans" charset="0"/>
              </a:rPr>
              <a:t>There are several implementations of MPI available. MPICH was developed by</a:t>
            </a:r>
          </a:p>
          <a:p>
            <a:pPr>
              <a:lnSpc>
                <a:spcPct val="9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ea typeface="DejaVu LGC Sans" charset="0"/>
                <a:cs typeface="DejaVu LGC Sans" charset="0"/>
              </a:rPr>
              <a:t>the Argonne National Laboratory and is freely available as open source </a:t>
            </a:r>
          </a:p>
          <a:p>
            <a:pPr>
              <a:lnSpc>
                <a:spcPct val="9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ea typeface="DejaVu LGC Sans" charset="0"/>
                <a:cs typeface="DejaVu LGC Sans" charset="0"/>
              </a:rPr>
              <a:t>software, which is a large part of the motivation for using it. What we've </a:t>
            </a:r>
          </a:p>
          <a:p>
            <a:pPr>
              <a:lnSpc>
                <a:spcPct val="9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ea typeface="DejaVu LGC Sans" charset="0"/>
                <a:cs typeface="DejaVu LGC Sans" charset="0"/>
              </a:rPr>
              <a:t>done should be equally applicable to other implementations in theory, though</a:t>
            </a:r>
          </a:p>
          <a:p>
            <a:pPr>
              <a:lnSpc>
                <a:spcPct val="9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ea typeface="DejaVu LGC Sans" charset="0"/>
                <a:cs typeface="DejaVu LGC Sans" charset="0"/>
              </a:rPr>
              <a:t>the exact modifications required would obviously vary from package to package.</a:t>
            </a:r>
          </a:p>
          <a:p>
            <a:pPr>
              <a:lnSpc>
                <a:spcPct val="9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dirty="0">
              <a:ea typeface="DejaVu LGC Sans" charset="0"/>
              <a:cs typeface="DejaVu LGC Sans" charset="0"/>
            </a:endParaRPr>
          </a:p>
          <a:p>
            <a:pPr>
              <a:lnSpc>
                <a:spcPct val="9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ea typeface="DejaVu LGC Sans" charset="0"/>
                <a:cs typeface="DejaVu LGC Sans" charset="0"/>
              </a:rPr>
              <a:t>MPI depends upon the user having already allocated machines and set them up</a:t>
            </a:r>
          </a:p>
          <a:p>
            <a:pPr>
              <a:lnSpc>
                <a:spcPct val="9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ea typeface="DejaVu LGC Sans" charset="0"/>
                <a:cs typeface="DejaVu LGC Sans" charset="0"/>
              </a:rPr>
              <a:t>appropriately. This requires that there be a set of daemons running across</a:t>
            </a:r>
          </a:p>
          <a:p>
            <a:pPr>
              <a:lnSpc>
                <a:spcPct val="9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ea typeface="DejaVu LGC Sans" charset="0"/>
                <a:cs typeface="DejaVu LGC Sans" charset="0"/>
              </a:rPr>
              <a:t>the nodes talking to one another, and that the required software is in the</a:t>
            </a:r>
          </a:p>
          <a:p>
            <a:pPr>
              <a:lnSpc>
                <a:spcPct val="9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ea typeface="DejaVu LGC Sans" charset="0"/>
                <a:cs typeface="DejaVu LGC Sans" charset="0"/>
              </a:rPr>
              <a:t>same location on each node. This leads to a degree of inflexibility, </a:t>
            </a:r>
          </a:p>
          <a:p>
            <a:pPr>
              <a:lnSpc>
                <a:spcPct val="9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ea typeface="DejaVu LGC Sans" charset="0"/>
                <a:cs typeface="DejaVu LGC Sans" charset="0"/>
              </a:rPr>
              <a:t>inasmuch as it is not a trivial task to add extra machines to increase the</a:t>
            </a:r>
          </a:p>
          <a:p>
            <a:pPr>
              <a:lnSpc>
                <a:spcPct val="9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ea typeface="DejaVu LGC Sans" charset="0"/>
                <a:cs typeface="DejaVu LGC Sans" charset="0"/>
              </a:rPr>
              <a:t>computational footprint of an application for a particular run.</a:t>
            </a:r>
          </a:p>
          <a:p>
            <a:pPr>
              <a:lnSpc>
                <a:spcPct val="93000"/>
              </a:lnSpc>
              <a:spcBef>
                <a:spcPts val="4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dirty="0">
              <a:ea typeface="DejaVu LGC Sans" charset="0"/>
              <a:cs typeface="DejaVu LGC Sans"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12A1A17B-9134-48B3-8A3B-21505C4C7AFF}"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0CBCA76A-B2B9-4416-A1ED-6D51E939369A}"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9325" y="301625"/>
            <a:ext cx="2263775" cy="6445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01625"/>
            <a:ext cx="6643687" cy="6445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75BEB905-2F79-4BCD-9E63-3C20E8FA4BC5}"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3238" y="301625"/>
            <a:ext cx="9059862" cy="1250950"/>
          </a:xfrm>
        </p:spPr>
        <p:txBody>
          <a:bodyPr/>
          <a:lstStyle/>
          <a:p>
            <a:r>
              <a:rPr lang="en-US" smtClean="0"/>
              <a:t>Click to edit Master title style</a:t>
            </a:r>
            <a:endParaRPr lang="en-US"/>
          </a:p>
        </p:txBody>
      </p:sp>
      <p:sp>
        <p:nvSpPr>
          <p:cNvPr id="3" name="Date Placeholder 2"/>
          <p:cNvSpPr>
            <a:spLocks noGrp="1"/>
          </p:cNvSpPr>
          <p:nvPr>
            <p:ph type="dt" idx="10"/>
          </p:nvPr>
        </p:nvSpPr>
        <p:spPr>
          <a:xfrm>
            <a:off x="503238" y="6886575"/>
            <a:ext cx="2336800" cy="509588"/>
          </a:xfrm>
        </p:spPr>
        <p:txBody>
          <a:bodyPr/>
          <a:lstStyle>
            <a:lvl1pPr>
              <a:defRPr/>
            </a:lvl1pPr>
          </a:lstStyle>
          <a:p>
            <a:endParaRPr lang="en-GB"/>
          </a:p>
        </p:txBody>
      </p:sp>
      <p:sp>
        <p:nvSpPr>
          <p:cNvPr id="4" name="Footer Placeholder 3"/>
          <p:cNvSpPr>
            <a:spLocks noGrp="1"/>
          </p:cNvSpPr>
          <p:nvPr>
            <p:ph type="ftr" idx="11"/>
          </p:nvPr>
        </p:nvSpPr>
        <p:spPr>
          <a:xfrm>
            <a:off x="3448050" y="6886575"/>
            <a:ext cx="3184525" cy="509588"/>
          </a:xfrm>
        </p:spPr>
        <p:txBody>
          <a:bodyPr/>
          <a:lstStyle>
            <a:lvl1pPr>
              <a:defRPr/>
            </a:lvl1pPr>
          </a:lstStyle>
          <a:p>
            <a:endParaRPr lang="en-GB"/>
          </a:p>
        </p:txBody>
      </p:sp>
      <p:sp>
        <p:nvSpPr>
          <p:cNvPr id="5" name="Slide Number Placeholder 4"/>
          <p:cNvSpPr>
            <a:spLocks noGrp="1"/>
          </p:cNvSpPr>
          <p:nvPr>
            <p:ph type="sldNum" idx="12"/>
          </p:nvPr>
        </p:nvSpPr>
        <p:spPr>
          <a:xfrm>
            <a:off x="7226300" y="6886575"/>
            <a:ext cx="2336800" cy="509588"/>
          </a:xfrm>
        </p:spPr>
        <p:txBody>
          <a:bodyPr/>
          <a:lstStyle>
            <a:lvl1pPr>
              <a:defRPr/>
            </a:lvl1pPr>
          </a:lstStyle>
          <a:p>
            <a:fld id="{8D0173EA-B0A7-4CEC-99EF-FFFCE96B3437}"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03238" y="301625"/>
            <a:ext cx="9059862" cy="125095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503238" y="1768475"/>
            <a:ext cx="9059862" cy="4978400"/>
          </a:xfrm>
        </p:spPr>
        <p:txBody>
          <a:bodyPr/>
          <a:lstStyle/>
          <a:p>
            <a:endParaRPr lang="en-US"/>
          </a:p>
        </p:txBody>
      </p:sp>
      <p:sp>
        <p:nvSpPr>
          <p:cNvPr id="4" name="Date Placeholder 3"/>
          <p:cNvSpPr>
            <a:spLocks noGrp="1"/>
          </p:cNvSpPr>
          <p:nvPr>
            <p:ph type="dt" idx="10"/>
          </p:nvPr>
        </p:nvSpPr>
        <p:spPr>
          <a:xfrm>
            <a:off x="503238" y="6886575"/>
            <a:ext cx="2336800" cy="509588"/>
          </a:xfrm>
        </p:spPr>
        <p:txBody>
          <a:bodyPr/>
          <a:lstStyle>
            <a:lvl1pPr>
              <a:defRPr/>
            </a:lvl1pPr>
          </a:lstStyle>
          <a:p>
            <a:endParaRPr lang="en-GB"/>
          </a:p>
        </p:txBody>
      </p:sp>
      <p:sp>
        <p:nvSpPr>
          <p:cNvPr id="5" name="Footer Placeholder 4"/>
          <p:cNvSpPr>
            <a:spLocks noGrp="1"/>
          </p:cNvSpPr>
          <p:nvPr>
            <p:ph type="ftr" idx="11"/>
          </p:nvPr>
        </p:nvSpPr>
        <p:spPr>
          <a:xfrm>
            <a:off x="3448050" y="6886575"/>
            <a:ext cx="3184525" cy="509588"/>
          </a:xfrm>
        </p:spPr>
        <p:txBody>
          <a:bodyPr/>
          <a:lstStyle>
            <a:lvl1pPr>
              <a:defRPr/>
            </a:lvl1pPr>
          </a:lstStyle>
          <a:p>
            <a:endParaRPr lang="en-GB"/>
          </a:p>
        </p:txBody>
      </p:sp>
      <p:sp>
        <p:nvSpPr>
          <p:cNvPr id="6" name="Slide Number Placeholder 5"/>
          <p:cNvSpPr>
            <a:spLocks noGrp="1"/>
          </p:cNvSpPr>
          <p:nvPr>
            <p:ph type="sldNum" idx="12"/>
          </p:nvPr>
        </p:nvSpPr>
        <p:spPr>
          <a:xfrm>
            <a:off x="7226300" y="6886575"/>
            <a:ext cx="2336800" cy="509588"/>
          </a:xfrm>
        </p:spPr>
        <p:txBody>
          <a:bodyPr/>
          <a:lstStyle>
            <a:lvl1pPr>
              <a:defRPr/>
            </a:lvl1pPr>
          </a:lstStyle>
          <a:p>
            <a:fld id="{A1EB4584-AA0D-4E09-BEC8-B881BF281C30}"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27F4D658-9AB5-4945-A92A-52FF57D24C9F}"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GB"/>
          </a:p>
        </p:txBody>
      </p:sp>
      <p:sp>
        <p:nvSpPr>
          <p:cNvPr id="6" name="Slide Number Placeholder 5"/>
          <p:cNvSpPr>
            <a:spLocks noGrp="1"/>
          </p:cNvSpPr>
          <p:nvPr>
            <p:ph type="sldNum" idx="12"/>
          </p:nvPr>
        </p:nvSpPr>
        <p:spPr/>
        <p:txBody>
          <a:bodyPr/>
          <a:lstStyle>
            <a:lvl1pPr>
              <a:defRPr/>
            </a:lvl1pPr>
          </a:lstStyle>
          <a:p>
            <a:fld id="{D474C0C8-9F9B-4EA1-B026-BE5E5AB5CA8E}"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768475"/>
            <a:ext cx="4452937" cy="4978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8575" y="1768475"/>
            <a:ext cx="4454525" cy="4978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endParaRPr lang="en-GB"/>
          </a:p>
        </p:txBody>
      </p:sp>
      <p:sp>
        <p:nvSpPr>
          <p:cNvPr id="6" name="Footer Placeholder 5"/>
          <p:cNvSpPr>
            <a:spLocks noGrp="1"/>
          </p:cNvSpPr>
          <p:nvPr>
            <p:ph type="ftr" idx="11"/>
          </p:nvPr>
        </p:nvSpPr>
        <p:spPr/>
        <p:txBody>
          <a:bodyPr/>
          <a:lstStyle>
            <a:lvl1pPr>
              <a:defRPr/>
            </a:lvl1pPr>
          </a:lstStyle>
          <a:p>
            <a:endParaRPr lang="en-GB"/>
          </a:p>
        </p:txBody>
      </p:sp>
      <p:sp>
        <p:nvSpPr>
          <p:cNvPr id="7" name="Slide Number Placeholder 6"/>
          <p:cNvSpPr>
            <a:spLocks noGrp="1"/>
          </p:cNvSpPr>
          <p:nvPr>
            <p:ph type="sldNum" idx="12"/>
          </p:nvPr>
        </p:nvSpPr>
        <p:spPr/>
        <p:txBody>
          <a:bodyPr/>
          <a:lstStyle>
            <a:lvl1pPr>
              <a:defRPr/>
            </a:lvl1pPr>
          </a:lstStyle>
          <a:p>
            <a:fld id="{6B10C4B3-75A8-4C46-B649-ED5F91AD05BC}"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endParaRPr lang="en-GB"/>
          </a:p>
        </p:txBody>
      </p:sp>
      <p:sp>
        <p:nvSpPr>
          <p:cNvPr id="8" name="Footer Placeholder 7"/>
          <p:cNvSpPr>
            <a:spLocks noGrp="1"/>
          </p:cNvSpPr>
          <p:nvPr>
            <p:ph type="ftr" idx="11"/>
          </p:nvPr>
        </p:nvSpPr>
        <p:spPr/>
        <p:txBody>
          <a:bodyPr/>
          <a:lstStyle>
            <a:lvl1pPr>
              <a:defRPr/>
            </a:lvl1pPr>
          </a:lstStyle>
          <a:p>
            <a:endParaRPr lang="en-GB"/>
          </a:p>
        </p:txBody>
      </p:sp>
      <p:sp>
        <p:nvSpPr>
          <p:cNvPr id="9" name="Slide Number Placeholder 8"/>
          <p:cNvSpPr>
            <a:spLocks noGrp="1"/>
          </p:cNvSpPr>
          <p:nvPr>
            <p:ph type="sldNum" idx="12"/>
          </p:nvPr>
        </p:nvSpPr>
        <p:spPr/>
        <p:txBody>
          <a:bodyPr/>
          <a:lstStyle>
            <a:lvl1pPr>
              <a:defRPr/>
            </a:lvl1pPr>
          </a:lstStyle>
          <a:p>
            <a:fld id="{38F9888A-EB08-46C3-90C9-21DD1E3FE439}"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en-GB"/>
          </a:p>
        </p:txBody>
      </p:sp>
      <p:sp>
        <p:nvSpPr>
          <p:cNvPr id="4" name="Footer Placeholder 3"/>
          <p:cNvSpPr>
            <a:spLocks noGrp="1"/>
          </p:cNvSpPr>
          <p:nvPr>
            <p:ph type="ftr" idx="11"/>
          </p:nvPr>
        </p:nvSpPr>
        <p:spPr/>
        <p:txBody>
          <a:bodyPr/>
          <a:lstStyle>
            <a:lvl1pPr>
              <a:defRPr/>
            </a:lvl1pPr>
          </a:lstStyle>
          <a:p>
            <a:endParaRPr lang="en-GB"/>
          </a:p>
        </p:txBody>
      </p:sp>
      <p:sp>
        <p:nvSpPr>
          <p:cNvPr id="5" name="Slide Number Placeholder 4"/>
          <p:cNvSpPr>
            <a:spLocks noGrp="1"/>
          </p:cNvSpPr>
          <p:nvPr>
            <p:ph type="sldNum" idx="12"/>
          </p:nvPr>
        </p:nvSpPr>
        <p:spPr/>
        <p:txBody>
          <a:bodyPr/>
          <a:lstStyle>
            <a:lvl1pPr>
              <a:defRPr/>
            </a:lvl1pPr>
          </a:lstStyle>
          <a:p>
            <a:fld id="{60F03686-D884-497B-BEB4-9306CED959FE}"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GB"/>
          </a:p>
        </p:txBody>
      </p:sp>
      <p:sp>
        <p:nvSpPr>
          <p:cNvPr id="3" name="Footer Placeholder 2"/>
          <p:cNvSpPr>
            <a:spLocks noGrp="1"/>
          </p:cNvSpPr>
          <p:nvPr>
            <p:ph type="ftr" idx="11"/>
          </p:nvPr>
        </p:nvSpPr>
        <p:spPr/>
        <p:txBody>
          <a:bodyPr/>
          <a:lstStyle>
            <a:lvl1pPr>
              <a:defRPr/>
            </a:lvl1pPr>
          </a:lstStyle>
          <a:p>
            <a:endParaRPr lang="en-GB"/>
          </a:p>
        </p:txBody>
      </p:sp>
      <p:sp>
        <p:nvSpPr>
          <p:cNvPr id="4" name="Slide Number Placeholder 3"/>
          <p:cNvSpPr>
            <a:spLocks noGrp="1"/>
          </p:cNvSpPr>
          <p:nvPr>
            <p:ph type="sldNum" idx="12"/>
          </p:nvPr>
        </p:nvSpPr>
        <p:spPr/>
        <p:txBody>
          <a:bodyPr/>
          <a:lstStyle>
            <a:lvl1pPr>
              <a:defRPr/>
            </a:lvl1pPr>
          </a:lstStyle>
          <a:p>
            <a:fld id="{63758F64-5505-4BB8-8BD8-9B032CF2E324}"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GB"/>
          </a:p>
        </p:txBody>
      </p:sp>
      <p:sp>
        <p:nvSpPr>
          <p:cNvPr id="6" name="Footer Placeholder 5"/>
          <p:cNvSpPr>
            <a:spLocks noGrp="1"/>
          </p:cNvSpPr>
          <p:nvPr>
            <p:ph type="ftr" idx="11"/>
          </p:nvPr>
        </p:nvSpPr>
        <p:spPr/>
        <p:txBody>
          <a:bodyPr/>
          <a:lstStyle>
            <a:lvl1pPr>
              <a:defRPr/>
            </a:lvl1pPr>
          </a:lstStyle>
          <a:p>
            <a:endParaRPr lang="en-GB"/>
          </a:p>
        </p:txBody>
      </p:sp>
      <p:sp>
        <p:nvSpPr>
          <p:cNvPr id="7" name="Slide Number Placeholder 6"/>
          <p:cNvSpPr>
            <a:spLocks noGrp="1"/>
          </p:cNvSpPr>
          <p:nvPr>
            <p:ph type="sldNum" idx="12"/>
          </p:nvPr>
        </p:nvSpPr>
        <p:spPr/>
        <p:txBody>
          <a:bodyPr/>
          <a:lstStyle>
            <a:lvl1pPr>
              <a:defRPr/>
            </a:lvl1pPr>
          </a:lstStyle>
          <a:p>
            <a:fld id="{B44B9701-253C-4027-B941-F937C27FE6A3}"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GB"/>
          </a:p>
        </p:txBody>
      </p:sp>
      <p:sp>
        <p:nvSpPr>
          <p:cNvPr id="6" name="Footer Placeholder 5"/>
          <p:cNvSpPr>
            <a:spLocks noGrp="1"/>
          </p:cNvSpPr>
          <p:nvPr>
            <p:ph type="ftr" idx="11"/>
          </p:nvPr>
        </p:nvSpPr>
        <p:spPr/>
        <p:txBody>
          <a:bodyPr/>
          <a:lstStyle>
            <a:lvl1pPr>
              <a:defRPr/>
            </a:lvl1pPr>
          </a:lstStyle>
          <a:p>
            <a:endParaRPr lang="en-GB"/>
          </a:p>
        </p:txBody>
      </p:sp>
      <p:sp>
        <p:nvSpPr>
          <p:cNvPr id="7" name="Slide Number Placeholder 6"/>
          <p:cNvSpPr>
            <a:spLocks noGrp="1"/>
          </p:cNvSpPr>
          <p:nvPr>
            <p:ph type="sldNum" idx="12"/>
          </p:nvPr>
        </p:nvSpPr>
        <p:spPr/>
        <p:txBody>
          <a:bodyPr/>
          <a:lstStyle>
            <a:lvl1pPr>
              <a:defRPr/>
            </a:lvl1pPr>
          </a:lstStyle>
          <a:p>
            <a:fld id="{BB21FA65-3754-4F6F-A275-872E829582FE}"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59862" cy="1250950"/>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503238" y="1768475"/>
            <a:ext cx="9059862" cy="4978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503238" y="6886575"/>
            <a:ext cx="2336800" cy="50958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ea typeface="+mn-ea"/>
                <a:cs typeface="+mn-cs"/>
              </a:defRPr>
            </a:lvl1pPr>
          </a:lstStyle>
          <a:p>
            <a:endParaRPr lang="en-GB"/>
          </a:p>
        </p:txBody>
      </p:sp>
      <p:sp>
        <p:nvSpPr>
          <p:cNvPr id="1028" name="Rectangle 4"/>
          <p:cNvSpPr>
            <a:spLocks noGrp="1" noChangeArrowheads="1"/>
          </p:cNvSpPr>
          <p:nvPr>
            <p:ph type="ftr"/>
          </p:nvPr>
        </p:nvSpPr>
        <p:spPr bwMode="auto">
          <a:xfrm>
            <a:off x="3448050" y="6886575"/>
            <a:ext cx="3184525" cy="50958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ea typeface="+mn-ea"/>
                <a:cs typeface="+mn-cs"/>
              </a:defRPr>
            </a:lvl1pPr>
          </a:lstStyle>
          <a:p>
            <a:endParaRPr lang="en-GB"/>
          </a:p>
        </p:txBody>
      </p:sp>
      <p:sp>
        <p:nvSpPr>
          <p:cNvPr id="1029" name="Rectangle 5"/>
          <p:cNvSpPr>
            <a:spLocks noGrp="1" noChangeArrowheads="1"/>
          </p:cNvSpPr>
          <p:nvPr>
            <p:ph type="sldNum"/>
          </p:nvPr>
        </p:nvSpPr>
        <p:spPr bwMode="auto">
          <a:xfrm>
            <a:off x="7226300" y="6886575"/>
            <a:ext cx="2336800" cy="50958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ea typeface="+mn-ea"/>
                <a:cs typeface="+mn-cs"/>
              </a:defRPr>
            </a:lvl1pPr>
          </a:lstStyle>
          <a:p>
            <a:fld id="{34E9AD26-45BB-4D1D-AD0B-6D84D2CFFA71}"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72" r:id="rId12"/>
    <p:sldLayoutId id="2147483674" r:id="rId13"/>
  </p:sldLayoutIdLst>
  <p:txStyles>
    <p:titleStyle>
      <a:lvl1pPr algn="ctr" defTabSz="449263" rtl="0" fontAlgn="base" hangingPunct="0">
        <a:lnSpc>
          <a:spcPct val="62000"/>
        </a:lnSpc>
        <a:spcBef>
          <a:spcPct val="0"/>
        </a:spcBef>
        <a:spcAft>
          <a:spcPct val="0"/>
        </a:spcAft>
        <a:buClr>
          <a:srgbClr val="000000"/>
        </a:buClr>
        <a:buSzPct val="45000"/>
        <a:buFont typeface="Wingdings" charset="2"/>
        <a:defRPr sz="4400">
          <a:solidFill>
            <a:srgbClr val="000000"/>
          </a:solidFill>
          <a:latin typeface="+mj-lt"/>
          <a:ea typeface="+mj-ea"/>
          <a:cs typeface="+mj-cs"/>
        </a:defRPr>
      </a:lvl1pPr>
      <a:lvl2pPr algn="ctr" defTabSz="449263" rtl="0" fontAlgn="base" hangingPunct="0">
        <a:lnSpc>
          <a:spcPct val="62000"/>
        </a:lnSpc>
        <a:spcBef>
          <a:spcPct val="0"/>
        </a:spcBef>
        <a:spcAft>
          <a:spcPct val="0"/>
        </a:spcAft>
        <a:buClr>
          <a:srgbClr val="000000"/>
        </a:buClr>
        <a:buSzPct val="45000"/>
        <a:buFont typeface="Wingdings" charset="2"/>
        <a:defRPr sz="4400">
          <a:solidFill>
            <a:srgbClr val="000000"/>
          </a:solidFill>
          <a:latin typeface="Arial" charset="0"/>
          <a:ea typeface="DejaVu LGC Sans" charset="0"/>
          <a:cs typeface="DejaVu LGC Sans" charset="0"/>
        </a:defRPr>
      </a:lvl2pPr>
      <a:lvl3pPr algn="ctr" defTabSz="449263" rtl="0" fontAlgn="base" hangingPunct="0">
        <a:lnSpc>
          <a:spcPct val="62000"/>
        </a:lnSpc>
        <a:spcBef>
          <a:spcPct val="0"/>
        </a:spcBef>
        <a:spcAft>
          <a:spcPct val="0"/>
        </a:spcAft>
        <a:buClr>
          <a:srgbClr val="000000"/>
        </a:buClr>
        <a:buSzPct val="45000"/>
        <a:buFont typeface="Wingdings" charset="2"/>
        <a:defRPr sz="4400">
          <a:solidFill>
            <a:srgbClr val="000000"/>
          </a:solidFill>
          <a:latin typeface="Arial" charset="0"/>
          <a:ea typeface="DejaVu LGC Sans" charset="0"/>
          <a:cs typeface="DejaVu LGC Sans" charset="0"/>
        </a:defRPr>
      </a:lvl3pPr>
      <a:lvl4pPr algn="ctr" defTabSz="449263" rtl="0" fontAlgn="base" hangingPunct="0">
        <a:lnSpc>
          <a:spcPct val="62000"/>
        </a:lnSpc>
        <a:spcBef>
          <a:spcPct val="0"/>
        </a:spcBef>
        <a:spcAft>
          <a:spcPct val="0"/>
        </a:spcAft>
        <a:buClr>
          <a:srgbClr val="000000"/>
        </a:buClr>
        <a:buSzPct val="45000"/>
        <a:buFont typeface="Wingdings" charset="2"/>
        <a:defRPr sz="4400">
          <a:solidFill>
            <a:srgbClr val="000000"/>
          </a:solidFill>
          <a:latin typeface="Arial" charset="0"/>
          <a:ea typeface="DejaVu LGC Sans" charset="0"/>
          <a:cs typeface="DejaVu LGC Sans" charset="0"/>
        </a:defRPr>
      </a:lvl4pPr>
      <a:lvl5pPr algn="ctr" defTabSz="449263" rtl="0" fontAlgn="base" hangingPunct="0">
        <a:lnSpc>
          <a:spcPct val="62000"/>
        </a:lnSpc>
        <a:spcBef>
          <a:spcPct val="0"/>
        </a:spcBef>
        <a:spcAft>
          <a:spcPct val="0"/>
        </a:spcAft>
        <a:buClr>
          <a:srgbClr val="000000"/>
        </a:buClr>
        <a:buSzPct val="45000"/>
        <a:buFont typeface="Wingdings" charset="2"/>
        <a:defRPr sz="4400">
          <a:solidFill>
            <a:srgbClr val="000000"/>
          </a:solidFill>
          <a:latin typeface="Arial" charset="0"/>
          <a:ea typeface="DejaVu LGC Sans" charset="0"/>
          <a:cs typeface="DejaVu LGC Sans" charset="0"/>
        </a:defRPr>
      </a:lvl5pPr>
      <a:lvl6pPr marL="457200" algn="ctr" defTabSz="449263" rtl="0" fontAlgn="base" hangingPunct="0">
        <a:lnSpc>
          <a:spcPct val="62000"/>
        </a:lnSpc>
        <a:spcBef>
          <a:spcPct val="0"/>
        </a:spcBef>
        <a:spcAft>
          <a:spcPct val="0"/>
        </a:spcAft>
        <a:buClr>
          <a:srgbClr val="000000"/>
        </a:buClr>
        <a:buSzPct val="45000"/>
        <a:buFont typeface="Wingdings" charset="2"/>
        <a:defRPr sz="4400">
          <a:solidFill>
            <a:srgbClr val="000000"/>
          </a:solidFill>
          <a:latin typeface="Arial" charset="0"/>
          <a:ea typeface="DejaVu LGC Sans" charset="0"/>
          <a:cs typeface="DejaVu LGC Sans" charset="0"/>
        </a:defRPr>
      </a:lvl6pPr>
      <a:lvl7pPr marL="914400" algn="ctr" defTabSz="449263" rtl="0" fontAlgn="base" hangingPunct="0">
        <a:lnSpc>
          <a:spcPct val="62000"/>
        </a:lnSpc>
        <a:spcBef>
          <a:spcPct val="0"/>
        </a:spcBef>
        <a:spcAft>
          <a:spcPct val="0"/>
        </a:spcAft>
        <a:buClr>
          <a:srgbClr val="000000"/>
        </a:buClr>
        <a:buSzPct val="45000"/>
        <a:buFont typeface="Wingdings" charset="2"/>
        <a:defRPr sz="4400">
          <a:solidFill>
            <a:srgbClr val="000000"/>
          </a:solidFill>
          <a:latin typeface="Arial" charset="0"/>
          <a:ea typeface="DejaVu LGC Sans" charset="0"/>
          <a:cs typeface="DejaVu LGC Sans" charset="0"/>
        </a:defRPr>
      </a:lvl7pPr>
      <a:lvl8pPr marL="1371600" algn="ctr" defTabSz="449263" rtl="0" fontAlgn="base" hangingPunct="0">
        <a:lnSpc>
          <a:spcPct val="62000"/>
        </a:lnSpc>
        <a:spcBef>
          <a:spcPct val="0"/>
        </a:spcBef>
        <a:spcAft>
          <a:spcPct val="0"/>
        </a:spcAft>
        <a:buClr>
          <a:srgbClr val="000000"/>
        </a:buClr>
        <a:buSzPct val="45000"/>
        <a:buFont typeface="Wingdings" charset="2"/>
        <a:defRPr sz="4400">
          <a:solidFill>
            <a:srgbClr val="000000"/>
          </a:solidFill>
          <a:latin typeface="Arial" charset="0"/>
          <a:ea typeface="DejaVu LGC Sans" charset="0"/>
          <a:cs typeface="DejaVu LGC Sans" charset="0"/>
        </a:defRPr>
      </a:lvl8pPr>
      <a:lvl9pPr marL="1828800" algn="ctr" defTabSz="449263" rtl="0" fontAlgn="base" hangingPunct="0">
        <a:lnSpc>
          <a:spcPct val="62000"/>
        </a:lnSpc>
        <a:spcBef>
          <a:spcPct val="0"/>
        </a:spcBef>
        <a:spcAft>
          <a:spcPct val="0"/>
        </a:spcAft>
        <a:buClr>
          <a:srgbClr val="000000"/>
        </a:buClr>
        <a:buSzPct val="45000"/>
        <a:buFont typeface="Wingdings" charset="2"/>
        <a:defRPr sz="4400">
          <a:solidFill>
            <a:srgbClr val="000000"/>
          </a:solidFill>
          <a:latin typeface="Arial" charset="0"/>
          <a:ea typeface="DejaVu LGC Sans" charset="0"/>
          <a:cs typeface="DejaVu LGC Sans" charset="0"/>
        </a:defRPr>
      </a:lvl9pPr>
    </p:titleStyle>
    <p:bodyStyle>
      <a:lvl1pPr marL="422275" indent="-317500" algn="l" defTabSz="449263" rtl="0" fontAlgn="base" hangingPunct="0">
        <a:lnSpc>
          <a:spcPct val="62000"/>
        </a:lnSpc>
        <a:spcBef>
          <a:spcPct val="0"/>
        </a:spcBef>
        <a:spcAft>
          <a:spcPts val="1425"/>
        </a:spcAft>
        <a:buClr>
          <a:srgbClr val="000000"/>
        </a:buClr>
        <a:buSzPct val="45000"/>
        <a:buFont typeface="Wingdings" charset="2"/>
        <a:buChar char=""/>
        <a:defRPr sz="3200">
          <a:solidFill>
            <a:srgbClr val="000000"/>
          </a:solidFill>
          <a:latin typeface="+mn-lt"/>
          <a:ea typeface="+mn-ea"/>
          <a:cs typeface="+mn-cs"/>
        </a:defRPr>
      </a:lvl1pPr>
      <a:lvl2pPr marL="854075" indent="-284163" algn="l" defTabSz="449263" rtl="0" fontAlgn="base" hangingPunct="0">
        <a:lnSpc>
          <a:spcPct val="62000"/>
        </a:lnSpc>
        <a:spcBef>
          <a:spcPct val="0"/>
        </a:spcBef>
        <a:spcAft>
          <a:spcPts val="1138"/>
        </a:spcAft>
        <a:buClr>
          <a:srgbClr val="000000"/>
        </a:buClr>
        <a:buSzPct val="75000"/>
        <a:buFont typeface="Symbol" charset="2"/>
        <a:buChar char=""/>
        <a:defRPr sz="2800">
          <a:solidFill>
            <a:srgbClr val="000000"/>
          </a:solidFill>
          <a:latin typeface="+mn-lt"/>
          <a:ea typeface="+mn-ea"/>
          <a:cs typeface="+mn-cs"/>
        </a:defRPr>
      </a:lvl2pPr>
      <a:lvl3pPr marL="1285875" indent="-212725" algn="l" defTabSz="449263" rtl="0" fontAlgn="base" hangingPunct="0">
        <a:lnSpc>
          <a:spcPct val="62000"/>
        </a:lnSpc>
        <a:spcBef>
          <a:spcPct val="0"/>
        </a:spcBef>
        <a:spcAft>
          <a:spcPts val="850"/>
        </a:spcAft>
        <a:buClr>
          <a:srgbClr val="000000"/>
        </a:buClr>
        <a:buSzPct val="45000"/>
        <a:buFont typeface="Wingdings" charset="2"/>
        <a:buChar char=""/>
        <a:defRPr sz="2400">
          <a:solidFill>
            <a:srgbClr val="000000"/>
          </a:solidFill>
          <a:latin typeface="+mn-lt"/>
          <a:ea typeface="+mn-ea"/>
          <a:cs typeface="+mn-cs"/>
        </a:defRPr>
      </a:lvl3pPr>
      <a:lvl4pPr marL="1717675" indent="-206375" algn="l" defTabSz="449263" rtl="0" fontAlgn="base" hangingPunct="0">
        <a:lnSpc>
          <a:spcPct val="62000"/>
        </a:lnSpc>
        <a:spcBef>
          <a:spcPct val="0"/>
        </a:spcBef>
        <a:spcAft>
          <a:spcPts val="575"/>
        </a:spcAft>
        <a:buClr>
          <a:srgbClr val="000000"/>
        </a:buClr>
        <a:buSzPct val="75000"/>
        <a:buFont typeface="Symbol" charset="2"/>
        <a:buChar char=""/>
        <a:defRPr sz="2000">
          <a:solidFill>
            <a:srgbClr val="000000"/>
          </a:solidFill>
          <a:latin typeface="+mn-lt"/>
          <a:ea typeface="+mn-ea"/>
          <a:cs typeface="+mn-cs"/>
        </a:defRPr>
      </a:lvl4pPr>
      <a:lvl5pPr marL="2149475" indent="-207963" algn="l" defTabSz="449263" rtl="0" fontAlgn="base" hangingPunct="0">
        <a:lnSpc>
          <a:spcPct val="62000"/>
        </a:lnSpc>
        <a:spcBef>
          <a:spcPct val="0"/>
        </a:spcBef>
        <a:spcAft>
          <a:spcPts val="288"/>
        </a:spcAft>
        <a:buClr>
          <a:srgbClr val="000000"/>
        </a:buClr>
        <a:buSzPct val="45000"/>
        <a:buFont typeface="Wingdings" charset="2"/>
        <a:buChar char=""/>
        <a:defRPr sz="2000">
          <a:solidFill>
            <a:srgbClr val="000000"/>
          </a:solidFill>
          <a:latin typeface="+mn-lt"/>
          <a:ea typeface="+mn-ea"/>
          <a:cs typeface="+mn-cs"/>
        </a:defRPr>
      </a:lvl5pPr>
      <a:lvl6pPr marL="2606675" indent="-207963" algn="l" defTabSz="449263" rtl="0" fontAlgn="base" hangingPunct="0">
        <a:lnSpc>
          <a:spcPct val="62000"/>
        </a:lnSpc>
        <a:spcBef>
          <a:spcPct val="0"/>
        </a:spcBef>
        <a:spcAft>
          <a:spcPts val="288"/>
        </a:spcAft>
        <a:buClr>
          <a:srgbClr val="000000"/>
        </a:buClr>
        <a:buSzPct val="45000"/>
        <a:buFont typeface="Wingdings" charset="2"/>
        <a:buChar char=""/>
        <a:defRPr sz="2000">
          <a:solidFill>
            <a:srgbClr val="000000"/>
          </a:solidFill>
          <a:latin typeface="+mn-lt"/>
          <a:ea typeface="+mn-ea"/>
          <a:cs typeface="+mn-cs"/>
        </a:defRPr>
      </a:lvl6pPr>
      <a:lvl7pPr marL="3063875" indent="-207963" algn="l" defTabSz="449263" rtl="0" fontAlgn="base" hangingPunct="0">
        <a:lnSpc>
          <a:spcPct val="62000"/>
        </a:lnSpc>
        <a:spcBef>
          <a:spcPct val="0"/>
        </a:spcBef>
        <a:spcAft>
          <a:spcPts val="288"/>
        </a:spcAft>
        <a:buClr>
          <a:srgbClr val="000000"/>
        </a:buClr>
        <a:buSzPct val="45000"/>
        <a:buFont typeface="Wingdings" charset="2"/>
        <a:buChar char=""/>
        <a:defRPr sz="2000">
          <a:solidFill>
            <a:srgbClr val="000000"/>
          </a:solidFill>
          <a:latin typeface="+mn-lt"/>
          <a:ea typeface="+mn-ea"/>
          <a:cs typeface="+mn-cs"/>
        </a:defRPr>
      </a:lvl7pPr>
      <a:lvl8pPr marL="3521075" indent="-207963" algn="l" defTabSz="449263" rtl="0" fontAlgn="base" hangingPunct="0">
        <a:lnSpc>
          <a:spcPct val="62000"/>
        </a:lnSpc>
        <a:spcBef>
          <a:spcPct val="0"/>
        </a:spcBef>
        <a:spcAft>
          <a:spcPts val="288"/>
        </a:spcAft>
        <a:buClr>
          <a:srgbClr val="000000"/>
        </a:buClr>
        <a:buSzPct val="45000"/>
        <a:buFont typeface="Wingdings" charset="2"/>
        <a:buChar char=""/>
        <a:defRPr sz="2000">
          <a:solidFill>
            <a:srgbClr val="000000"/>
          </a:solidFill>
          <a:latin typeface="+mn-lt"/>
          <a:ea typeface="+mn-ea"/>
          <a:cs typeface="+mn-cs"/>
        </a:defRPr>
      </a:lvl8pPr>
      <a:lvl9pPr marL="3978275" indent="-207963" algn="l" defTabSz="449263" rtl="0" fontAlgn="base" hangingPunct="0">
        <a:lnSpc>
          <a:spcPct val="62000"/>
        </a:lnSpc>
        <a:spcBef>
          <a:spcPct val="0"/>
        </a:spcBef>
        <a:spcAft>
          <a:spcPts val="288"/>
        </a:spcAft>
        <a:buClr>
          <a:srgbClr val="000000"/>
        </a:buClr>
        <a:buSzPct val="45000"/>
        <a:buFont typeface="Wingdings" charset="2"/>
        <a:buChar char=""/>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6.pn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3.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4.pn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5.gi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3.png"/><Relationship Id="rId5" Type="http://schemas.openxmlformats.org/officeDocument/2006/relationships/image" Target="../media/image4.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idx="4294967295"/>
          </p:nvPr>
        </p:nvSpPr>
        <p:spPr>
          <a:xfrm>
            <a:off x="544512" y="731837"/>
            <a:ext cx="9069387" cy="1260475"/>
          </a:xfrm>
          <a:ln/>
        </p:spPr>
        <p:txBody>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t>Adding the Easy Button to the Cloud with </a:t>
            </a:r>
            <a:r>
              <a:rPr lang="en-GB" dirty="0" err="1"/>
              <a:t>SnowFlock</a:t>
            </a:r>
            <a:r>
              <a:rPr lang="en-GB" dirty="0"/>
              <a:t> and MPI</a:t>
            </a:r>
          </a:p>
        </p:txBody>
      </p:sp>
      <p:pic>
        <p:nvPicPr>
          <p:cNvPr id="4098" name="Picture 2"/>
          <p:cNvPicPr>
            <a:picLocks noChangeAspect="1" noChangeArrowheads="1"/>
          </p:cNvPicPr>
          <p:nvPr/>
        </p:nvPicPr>
        <p:blipFill>
          <a:blip r:embed="rId3"/>
          <a:srcRect/>
          <a:stretch>
            <a:fillRect/>
          </a:stretch>
        </p:blipFill>
        <p:spPr bwMode="auto">
          <a:xfrm>
            <a:off x="4278311" y="2940049"/>
            <a:ext cx="1601788" cy="1601788"/>
          </a:xfrm>
          <a:prstGeom prst="rect">
            <a:avLst/>
          </a:prstGeom>
          <a:noFill/>
          <a:ln w="9525">
            <a:noFill/>
            <a:round/>
            <a:headEnd/>
            <a:tailEnd/>
          </a:ln>
          <a:effectLst/>
        </p:spPr>
      </p:pic>
      <p:sp>
        <p:nvSpPr>
          <p:cNvPr id="4099" name="Rectangle 3"/>
          <p:cNvSpPr>
            <a:spLocks noGrp="1" noChangeArrowheads="1"/>
          </p:cNvSpPr>
          <p:nvPr>
            <p:ph type="subTitle" idx="4294967295"/>
          </p:nvPr>
        </p:nvSpPr>
        <p:spPr>
          <a:xfrm>
            <a:off x="544512" y="4541837"/>
            <a:ext cx="9069387" cy="2697162"/>
          </a:xfrm>
          <a:ln/>
        </p:spPr>
        <p:txBody>
          <a:bodyPr anchor="ctr"/>
          <a:lstStyle/>
          <a:p>
            <a:pPr marL="0" lvl="1" indent="0" algn="ctr">
              <a:lnSpc>
                <a:spcPct val="87000"/>
              </a:lnSpc>
              <a:spcAft>
                <a:spcPct val="0"/>
              </a:spcAft>
              <a:buSzPct val="45000"/>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3200" dirty="0" smtClean="0"/>
          </a:p>
          <a:p>
            <a:pPr marL="0" lvl="1" indent="0" algn="ctr">
              <a:lnSpc>
                <a:spcPct val="87000"/>
              </a:lnSpc>
              <a:spcAft>
                <a:spcPct val="0"/>
              </a:spcAft>
              <a:buSzPct val="45000"/>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3200" dirty="0" smtClean="0"/>
          </a:p>
          <a:p>
            <a:pPr marL="0" lvl="1" indent="0" algn="ctr">
              <a:lnSpc>
                <a:spcPct val="87000"/>
              </a:lnSpc>
              <a:spcAft>
                <a:spcPct val="0"/>
              </a:spcAft>
              <a:buSzPct val="45000"/>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200" dirty="0" smtClean="0"/>
              <a:t>Philip </a:t>
            </a:r>
            <a:r>
              <a:rPr lang="en-GB" sz="3200" dirty="0" err="1"/>
              <a:t>Patchin</a:t>
            </a:r>
            <a:r>
              <a:rPr lang="en-GB" sz="3200" dirty="0"/>
              <a:t>, H. Andr</a:t>
            </a:r>
            <a:r>
              <a:rPr lang="en-GB" sz="3200" dirty="0">
                <a:cs typeface="Arial" charset="0"/>
              </a:rPr>
              <a:t>é</a:t>
            </a:r>
            <a:r>
              <a:rPr lang="en-GB" sz="3200" dirty="0"/>
              <a:t>s </a:t>
            </a:r>
            <a:r>
              <a:rPr lang="en-GB" sz="3200" dirty="0" err="1"/>
              <a:t>Lagar-Cavilla</a:t>
            </a:r>
            <a:r>
              <a:rPr lang="en-GB" sz="3200" dirty="0"/>
              <a:t>,</a:t>
            </a:r>
          </a:p>
          <a:p>
            <a:pPr marL="0" lvl="1" indent="0" algn="ctr">
              <a:lnSpc>
                <a:spcPct val="87000"/>
              </a:lnSpc>
              <a:spcAft>
                <a:spcPct val="0"/>
              </a:spcAft>
              <a:buSzPct val="45000"/>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200" dirty="0" err="1"/>
              <a:t>Eyal</a:t>
            </a:r>
            <a:r>
              <a:rPr lang="en-GB" sz="3200" dirty="0"/>
              <a:t> de Lara, Michael </a:t>
            </a:r>
            <a:r>
              <a:rPr lang="en-GB" sz="3200" dirty="0" err="1"/>
              <a:t>Brudno</a:t>
            </a:r>
            <a:endParaRPr lang="en-GB" sz="3200" dirty="0"/>
          </a:p>
          <a:p>
            <a:pPr marL="0" lvl="1" indent="0" algn="ctr">
              <a:lnSpc>
                <a:spcPct val="87000"/>
              </a:lnSpc>
              <a:spcAft>
                <a:spcPct val="0"/>
              </a:spcAft>
              <a:buSzPct val="45000"/>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200" dirty="0"/>
              <a:t>University of </a:t>
            </a:r>
            <a:r>
              <a:rPr lang="en-GB" sz="3200" dirty="0" smtClean="0"/>
              <a:t>Toronto</a:t>
            </a:r>
          </a:p>
          <a:p>
            <a:pPr marL="0" lvl="1" indent="0" algn="ctr">
              <a:lnSpc>
                <a:spcPct val="87000"/>
              </a:lnSpc>
              <a:spcAft>
                <a:spcPct val="0"/>
              </a:spcAft>
              <a:buSzPct val="45000"/>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200" dirty="0" smtClean="0"/>
              <a:t>philip.patchin@utoronto.ca</a:t>
            </a:r>
            <a:endParaRPr lang="en-GB" sz="3200" dirty="0"/>
          </a:p>
          <a:p>
            <a:pPr marL="0" lvl="1" indent="0" algn="ctr">
              <a:lnSpc>
                <a:spcPct val="87000"/>
              </a:lnSpc>
              <a:spcAft>
                <a:spcPct val="0"/>
              </a:spcAft>
              <a:buSzPct val="45000"/>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3200" dirty="0"/>
          </a:p>
        </p:txBody>
      </p:sp>
    </p:spTree>
  </p:cSld>
  <p:clrMapOvr>
    <a:masterClrMapping/>
  </p:clrMapOvr>
  <p:transition spd="med" advTm="34539"/>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descr="Picture1.jpg"/>
          <p:cNvPicPr>
            <a:picLocks noChangeAspect="1"/>
          </p:cNvPicPr>
          <p:nvPr/>
        </p:nvPicPr>
        <p:blipFill>
          <a:blip r:embed="rId4"/>
          <a:stretch>
            <a:fillRect/>
          </a:stretch>
        </p:blipFill>
        <p:spPr>
          <a:xfrm>
            <a:off x="7707312" y="4618037"/>
            <a:ext cx="1676400" cy="1143000"/>
          </a:xfrm>
          <a:prstGeom prst="rect">
            <a:avLst/>
          </a:prstGeom>
        </p:spPr>
      </p:pic>
      <p:pic>
        <p:nvPicPr>
          <p:cNvPr id="20" name="Picture 19" descr="Picture1.jpg"/>
          <p:cNvPicPr>
            <a:picLocks noChangeAspect="1"/>
          </p:cNvPicPr>
          <p:nvPr/>
        </p:nvPicPr>
        <p:blipFill>
          <a:blip r:embed="rId4"/>
          <a:stretch>
            <a:fillRect/>
          </a:stretch>
        </p:blipFill>
        <p:spPr>
          <a:xfrm>
            <a:off x="5345112" y="4618037"/>
            <a:ext cx="1676400" cy="1143000"/>
          </a:xfrm>
          <a:prstGeom prst="rect">
            <a:avLst/>
          </a:prstGeom>
        </p:spPr>
      </p:pic>
      <p:pic>
        <p:nvPicPr>
          <p:cNvPr id="23" name="Picture 22" descr="Picture1.jpg"/>
          <p:cNvPicPr>
            <a:picLocks noChangeAspect="1"/>
          </p:cNvPicPr>
          <p:nvPr/>
        </p:nvPicPr>
        <p:blipFill>
          <a:blip r:embed="rId4"/>
          <a:stretch>
            <a:fillRect/>
          </a:stretch>
        </p:blipFill>
        <p:spPr>
          <a:xfrm>
            <a:off x="3135312" y="4618037"/>
            <a:ext cx="1676400" cy="1143000"/>
          </a:xfrm>
          <a:prstGeom prst="rect">
            <a:avLst/>
          </a:prstGeom>
        </p:spPr>
      </p:pic>
      <p:pic>
        <p:nvPicPr>
          <p:cNvPr id="24" name="Picture 23" descr="Picture1.jpg"/>
          <p:cNvPicPr>
            <a:picLocks noChangeAspect="1"/>
          </p:cNvPicPr>
          <p:nvPr/>
        </p:nvPicPr>
        <p:blipFill>
          <a:blip r:embed="rId4"/>
          <a:stretch>
            <a:fillRect/>
          </a:stretch>
        </p:blipFill>
        <p:spPr>
          <a:xfrm>
            <a:off x="696912" y="4618037"/>
            <a:ext cx="1676400" cy="1143000"/>
          </a:xfrm>
          <a:prstGeom prst="rect">
            <a:avLst/>
          </a:prstGeom>
        </p:spPr>
      </p:pic>
      <p:pic>
        <p:nvPicPr>
          <p:cNvPr id="22" name="Picture 21" descr="Picture1.jpg"/>
          <p:cNvPicPr>
            <a:picLocks noChangeAspect="1"/>
          </p:cNvPicPr>
          <p:nvPr/>
        </p:nvPicPr>
        <p:blipFill>
          <a:blip r:embed="rId4"/>
          <a:stretch>
            <a:fillRect/>
          </a:stretch>
        </p:blipFill>
        <p:spPr>
          <a:xfrm>
            <a:off x="4202112" y="1341437"/>
            <a:ext cx="1676400" cy="1143000"/>
          </a:xfrm>
          <a:prstGeom prst="rect">
            <a:avLst/>
          </a:prstGeom>
        </p:spPr>
      </p:pic>
      <p:cxnSp>
        <p:nvCxnSpPr>
          <p:cNvPr id="63" name="Straight Connector 62"/>
          <p:cNvCxnSpPr/>
          <p:nvPr/>
        </p:nvCxnSpPr>
        <p:spPr>
          <a:xfrm rot="16200000" flipH="1">
            <a:off x="3879956" y="3949592"/>
            <a:ext cx="2320713" cy="1"/>
          </a:xfrm>
          <a:prstGeom prst="line">
            <a:avLst/>
          </a:prstGeom>
          <a:ln w="34925">
            <a:solidFill>
              <a:srgbClr val="00B050"/>
            </a:solidFill>
          </a:ln>
        </p:spPr>
        <p:style>
          <a:lnRef idx="1">
            <a:schemeClr val="accent1"/>
          </a:lnRef>
          <a:fillRef idx="0">
            <a:schemeClr val="accent1"/>
          </a:fillRef>
          <a:effectRef idx="0">
            <a:schemeClr val="accent1"/>
          </a:effectRef>
          <a:fontRef idx="minor">
            <a:schemeClr val="tx1"/>
          </a:fontRef>
        </p:style>
      </p:cxnSp>
      <p:pic>
        <p:nvPicPr>
          <p:cNvPr id="45" name="Picture 44" descr="MPI.bmp"/>
          <p:cNvPicPr>
            <a:picLocks noChangeAspect="1"/>
          </p:cNvPicPr>
          <p:nvPr/>
        </p:nvPicPr>
        <p:blipFill>
          <a:blip r:embed="rId5" cstate="print"/>
          <a:stretch>
            <a:fillRect/>
          </a:stretch>
        </p:blipFill>
        <p:spPr>
          <a:xfrm>
            <a:off x="4684263" y="2255837"/>
            <a:ext cx="1011704" cy="685800"/>
          </a:xfrm>
          <a:prstGeom prst="rect">
            <a:avLst/>
          </a:prstGeom>
        </p:spPr>
      </p:pic>
      <p:pic>
        <p:nvPicPr>
          <p:cNvPr id="48" name="Picture 47" descr="MPI.bmp"/>
          <p:cNvPicPr>
            <a:picLocks noChangeAspect="1"/>
          </p:cNvPicPr>
          <p:nvPr/>
        </p:nvPicPr>
        <p:blipFill>
          <a:blip r:embed="rId5" cstate="print"/>
          <a:stretch>
            <a:fillRect/>
          </a:stretch>
        </p:blipFill>
        <p:spPr>
          <a:xfrm>
            <a:off x="4684262" y="2255837"/>
            <a:ext cx="1124115" cy="762000"/>
          </a:xfrm>
          <a:prstGeom prst="rect">
            <a:avLst/>
          </a:prstGeom>
        </p:spPr>
      </p:pic>
      <p:pic>
        <p:nvPicPr>
          <p:cNvPr id="47" name="Picture 46" descr="MPI.bmp"/>
          <p:cNvPicPr>
            <a:picLocks noChangeAspect="1"/>
          </p:cNvPicPr>
          <p:nvPr/>
        </p:nvPicPr>
        <p:blipFill>
          <a:blip r:embed="rId5" cstate="print"/>
          <a:stretch>
            <a:fillRect/>
          </a:stretch>
        </p:blipFill>
        <p:spPr>
          <a:xfrm>
            <a:off x="4684262" y="2255836"/>
            <a:ext cx="1041849" cy="706235"/>
          </a:xfrm>
          <a:prstGeom prst="rect">
            <a:avLst/>
          </a:prstGeom>
        </p:spPr>
      </p:pic>
      <p:pic>
        <p:nvPicPr>
          <p:cNvPr id="44" name="Picture 43" descr="MPI.bmp"/>
          <p:cNvPicPr>
            <a:picLocks noChangeAspect="1"/>
          </p:cNvPicPr>
          <p:nvPr/>
        </p:nvPicPr>
        <p:blipFill>
          <a:blip r:embed="rId5" cstate="print"/>
          <a:stretch>
            <a:fillRect/>
          </a:stretch>
        </p:blipFill>
        <p:spPr>
          <a:xfrm>
            <a:off x="4684263" y="2255837"/>
            <a:ext cx="1011704" cy="685800"/>
          </a:xfrm>
          <a:prstGeom prst="rect">
            <a:avLst/>
          </a:prstGeom>
        </p:spPr>
      </p:pic>
      <p:pic>
        <p:nvPicPr>
          <p:cNvPr id="46" name="Picture 45" descr="MPI.bmp"/>
          <p:cNvPicPr>
            <a:picLocks noChangeAspect="1"/>
          </p:cNvPicPr>
          <p:nvPr/>
        </p:nvPicPr>
        <p:blipFill>
          <a:blip r:embed="rId5" cstate="print"/>
          <a:stretch>
            <a:fillRect/>
          </a:stretch>
        </p:blipFill>
        <p:spPr>
          <a:xfrm>
            <a:off x="4684263" y="2255837"/>
            <a:ext cx="1011704" cy="685800"/>
          </a:xfrm>
          <a:prstGeom prst="rect">
            <a:avLst/>
          </a:prstGeom>
        </p:spPr>
      </p:pic>
      <p:sp>
        <p:nvSpPr>
          <p:cNvPr id="2" name="Title 1"/>
          <p:cNvSpPr>
            <a:spLocks noGrp="1"/>
          </p:cNvSpPr>
          <p:nvPr>
            <p:ph type="title"/>
          </p:nvPr>
        </p:nvSpPr>
        <p:spPr/>
        <p:txBody>
          <a:bodyPr/>
          <a:lstStyle/>
          <a:p>
            <a:r>
              <a:rPr lang="en-US" dirty="0" err="1" smtClean="0"/>
              <a:t>SnowFlock</a:t>
            </a:r>
            <a:r>
              <a:rPr lang="en-US" dirty="0" smtClean="0"/>
              <a:t>-Aware MPI</a:t>
            </a:r>
            <a:endParaRPr lang="en-US" dirty="0"/>
          </a:p>
        </p:txBody>
      </p:sp>
      <p:cxnSp>
        <p:nvCxnSpPr>
          <p:cNvPr id="50" name="Straight Connector 49"/>
          <p:cNvCxnSpPr/>
          <p:nvPr/>
        </p:nvCxnSpPr>
        <p:spPr>
          <a:xfrm>
            <a:off x="2297112" y="5075237"/>
            <a:ext cx="1191683" cy="1750"/>
          </a:xfrm>
          <a:prstGeom prst="line">
            <a:avLst/>
          </a:prstGeom>
          <a:ln w="508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4735512" y="5075237"/>
            <a:ext cx="914400" cy="1588"/>
          </a:xfrm>
          <a:prstGeom prst="line">
            <a:avLst/>
          </a:prstGeom>
          <a:ln w="508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945312" y="5075237"/>
            <a:ext cx="1066800" cy="1588"/>
          </a:xfrm>
          <a:prstGeom prst="line">
            <a:avLst/>
          </a:prstGeom>
          <a:ln w="508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6030912" y="2332037"/>
            <a:ext cx="840052" cy="1750"/>
          </a:xfrm>
          <a:prstGeom prst="line">
            <a:avLst/>
          </a:prstGeom>
          <a:ln w="50800">
            <a:solidFill>
              <a:srgbClr val="00B050"/>
            </a:solidFill>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6888427" y="2099910"/>
            <a:ext cx="1680104" cy="611854"/>
          </a:xfrm>
          <a:prstGeom prst="rect">
            <a:avLst/>
          </a:prstGeom>
          <a:noFill/>
        </p:spPr>
        <p:txBody>
          <a:bodyPr wrap="square" lIns="100794" tIns="50397" rIns="100794" bIns="50397" rtlCol="0">
            <a:spAutoFit/>
          </a:bodyPr>
          <a:lstStyle/>
          <a:p>
            <a:r>
              <a:rPr lang="en-US" sz="2600" dirty="0" smtClean="0">
                <a:solidFill>
                  <a:schemeClr val="tx1"/>
                </a:solidFill>
                <a:latin typeface="Arial" pitchFamily="34" charset="0"/>
                <a:cs typeface="Arial" pitchFamily="34" charset="0"/>
              </a:rPr>
              <a:t>Virtual Network</a:t>
            </a:r>
            <a:endParaRPr lang="en-US" sz="2600" dirty="0">
              <a:solidFill>
                <a:schemeClr val="tx1"/>
              </a:solidFill>
              <a:latin typeface="Arial" pitchFamily="34" charset="0"/>
              <a:cs typeface="Arial" pitchFamily="34" charset="0"/>
            </a:endParaRPr>
          </a:p>
        </p:txBody>
      </p:sp>
      <p:sp>
        <p:nvSpPr>
          <p:cNvPr id="19" name="Content Placeholder 2"/>
          <p:cNvSpPr>
            <a:spLocks noGrp="1"/>
          </p:cNvSpPr>
          <p:nvPr>
            <p:ph idx="1"/>
          </p:nvPr>
        </p:nvSpPr>
        <p:spPr>
          <a:xfrm>
            <a:off x="503238" y="5913437"/>
            <a:ext cx="9059862" cy="833438"/>
          </a:xfrm>
        </p:spPr>
        <p:txBody>
          <a:bodyPr/>
          <a:lstStyle/>
          <a:p>
            <a:r>
              <a:rPr lang="en-CA" dirty="0" smtClean="0"/>
              <a:t>Fast</a:t>
            </a:r>
          </a:p>
          <a:p>
            <a:r>
              <a:rPr lang="en-CA" dirty="0" smtClean="0"/>
              <a:t>Administration free</a:t>
            </a:r>
            <a:endParaRPr lang="en-CA" dirty="0"/>
          </a:p>
        </p:txBody>
      </p:sp>
    </p:spTree>
    <p:custDataLst>
      <p:tags r:id="rId1"/>
    </p:custDataLst>
  </p:cSld>
  <p:clrMapOvr>
    <a:masterClrMapping/>
  </p:clrMapOvr>
  <p:transition advTm="4021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nodeType="clickEffect">
                                  <p:stCondLst>
                                    <p:cond delay="0"/>
                                  </p:stCondLst>
                                  <p:childTnLst>
                                    <p:animMotion origin="layout" path="M -0.00063 0.00063 C -0.02663 0.07077 -0.05247 0.14091 -0.10762 0.17976 C -0.16278 0.21861 -0.29404 0.22491 -0.33123 0.23394 " pathEditMode="relative" ptsTypes="aaA">
                                      <p:cBhvr>
                                        <p:cTn id="18" dur="2000" fill="hold"/>
                                        <p:tgtEl>
                                          <p:spTgt spid="47"/>
                                        </p:tgtEl>
                                        <p:attrNameLst>
                                          <p:attrName>ppt_x</p:attrName>
                                          <p:attrName>ppt_y</p:attrName>
                                        </p:attrNameLst>
                                      </p:cBhvr>
                                    </p:animMotion>
                                  </p:childTnLst>
                                </p:cTn>
                              </p:par>
                              <p:par>
                                <p:cTn id="19" presetID="0" presetClass="path" presetSubtype="0" accel="50000" decel="50000" fill="hold" nodeType="withEffect">
                                  <p:stCondLst>
                                    <p:cond delay="0"/>
                                  </p:stCondLst>
                                  <p:childTnLst>
                                    <p:animMotion origin="layout" path="M -2.42042E-6 -3.40193E-6 C -0.00851 0.08043 -0.0167 0.16128 -0.03545 0.20097 C -0.05436 0.24066 -0.10006 0.23163 -0.11298 0.23772 " pathEditMode="relative" rAng="0" ptsTypes="aaA">
                                      <p:cBhvr>
                                        <p:cTn id="20" dur="2000" fill="hold"/>
                                        <p:tgtEl>
                                          <p:spTgt spid="45"/>
                                        </p:tgtEl>
                                        <p:attrNameLst>
                                          <p:attrName>ppt_x</p:attrName>
                                          <p:attrName>ppt_y</p:attrName>
                                        </p:attrNameLst>
                                      </p:cBhvr>
                                      <p:rCtr x="-57" y="120"/>
                                    </p:animMotion>
                                  </p:childTnLst>
                                </p:cTn>
                              </p:par>
                              <p:par>
                                <p:cTn id="21" presetID="0" presetClass="path" presetSubtype="0" accel="50000" decel="50000" fill="hold" nodeType="withEffect">
                                  <p:stCondLst>
                                    <p:cond delay="0"/>
                                  </p:stCondLst>
                                  <p:childTnLst>
                                    <p:animMotion origin="layout" path="M -2.42042E-6 -3.40193E-6 C 0.00898 0.08043 0.01797 0.16128 0.03435 0.20097 C 0.0509 0.24066 0.08809 0.23184 0.0988 0.23814 " pathEditMode="relative" rAng="0" ptsTypes="aaA">
                                      <p:cBhvr>
                                        <p:cTn id="22" dur="2000" fill="hold"/>
                                        <p:tgtEl>
                                          <p:spTgt spid="46"/>
                                        </p:tgtEl>
                                        <p:attrNameLst>
                                          <p:attrName>ppt_x</p:attrName>
                                          <p:attrName>ppt_y</p:attrName>
                                        </p:attrNameLst>
                                      </p:cBhvr>
                                      <p:rCtr x="49" y="120"/>
                                    </p:animMotion>
                                  </p:childTnLst>
                                </p:cTn>
                              </p:par>
                              <p:par>
                                <p:cTn id="23" presetID="0" presetClass="path" presetSubtype="0" accel="50000" decel="50000" fill="hold" nodeType="withEffect">
                                  <p:stCondLst>
                                    <p:cond delay="0"/>
                                  </p:stCondLst>
                                  <p:childTnLst>
                                    <p:animMotion origin="layout" path="M -2.42042E-6 -3.40193E-6 C 0.05799 0.06741 0.11598 0.13482 0.17271 0.17472 C 0.22944 0.21483 0.3128 0.22953 0.34085 0.24066 " pathEditMode="relative" rAng="0" ptsTypes="aaA">
                                      <p:cBhvr>
                                        <p:cTn id="24" dur="2000" fill="hold"/>
                                        <p:tgtEl>
                                          <p:spTgt spid="44"/>
                                        </p:tgtEl>
                                        <p:attrNameLst>
                                          <p:attrName>ppt_x</p:attrName>
                                          <p:attrName>ppt_y</p:attrName>
                                        </p:attrNameLst>
                                      </p:cBhvr>
                                      <p:rCtr x="170" y="120"/>
                                    </p:animMotion>
                                  </p:childTnLst>
                                </p:cTn>
                              </p:par>
                            </p:childTnLst>
                          </p:cTn>
                        </p:par>
                        <p:par>
                          <p:cTn id="25" fill="hold">
                            <p:stCondLst>
                              <p:cond delay="2000"/>
                            </p:stCondLst>
                            <p:childTnLst>
                              <p:par>
                                <p:cTn id="26" presetID="9" presetClass="entr" presetSubtype="0" fill="hold" nodeType="afterEffect">
                                  <p:stCondLst>
                                    <p:cond delay="0"/>
                                  </p:stCondLst>
                                  <p:childTnLst>
                                    <p:set>
                                      <p:cBhvr>
                                        <p:cTn id="27" dur="1" fill="hold">
                                          <p:stCondLst>
                                            <p:cond delay="0"/>
                                          </p:stCondLst>
                                        </p:cTn>
                                        <p:tgtEl>
                                          <p:spTgt spid="50"/>
                                        </p:tgtEl>
                                        <p:attrNameLst>
                                          <p:attrName>style.visibility</p:attrName>
                                        </p:attrNameLst>
                                      </p:cBhvr>
                                      <p:to>
                                        <p:strVal val="visible"/>
                                      </p:to>
                                    </p:set>
                                    <p:animEffect transition="in" filter="dissolve">
                                      <p:cBhvr>
                                        <p:cTn id="28" dur="500"/>
                                        <p:tgtEl>
                                          <p:spTgt spid="50"/>
                                        </p:tgtEl>
                                      </p:cBhvr>
                                    </p:animEffect>
                                  </p:childTnLst>
                                </p:cTn>
                              </p:par>
                              <p:par>
                                <p:cTn id="29" presetID="9" presetClass="entr" presetSubtype="0" fill="hold" nodeType="withEffect">
                                  <p:stCondLst>
                                    <p:cond delay="0"/>
                                  </p:stCondLst>
                                  <p:childTnLst>
                                    <p:set>
                                      <p:cBhvr>
                                        <p:cTn id="30" dur="1" fill="hold">
                                          <p:stCondLst>
                                            <p:cond delay="0"/>
                                          </p:stCondLst>
                                        </p:cTn>
                                        <p:tgtEl>
                                          <p:spTgt spid="52"/>
                                        </p:tgtEl>
                                        <p:attrNameLst>
                                          <p:attrName>style.visibility</p:attrName>
                                        </p:attrNameLst>
                                      </p:cBhvr>
                                      <p:to>
                                        <p:strVal val="visible"/>
                                      </p:to>
                                    </p:set>
                                    <p:animEffect transition="in" filter="dissolve">
                                      <p:cBhvr>
                                        <p:cTn id="31" dur="500"/>
                                        <p:tgtEl>
                                          <p:spTgt spid="52"/>
                                        </p:tgtEl>
                                      </p:cBhvr>
                                    </p:animEffect>
                                  </p:childTnLst>
                                </p:cTn>
                              </p:par>
                              <p:par>
                                <p:cTn id="32" presetID="9" presetClass="entr" presetSubtype="0" fill="hold" nodeType="withEffect">
                                  <p:stCondLst>
                                    <p:cond delay="0"/>
                                  </p:stCondLst>
                                  <p:childTnLst>
                                    <p:set>
                                      <p:cBhvr>
                                        <p:cTn id="33" dur="1" fill="hold">
                                          <p:stCondLst>
                                            <p:cond delay="0"/>
                                          </p:stCondLst>
                                        </p:cTn>
                                        <p:tgtEl>
                                          <p:spTgt spid="63"/>
                                        </p:tgtEl>
                                        <p:attrNameLst>
                                          <p:attrName>style.visibility</p:attrName>
                                        </p:attrNameLst>
                                      </p:cBhvr>
                                      <p:to>
                                        <p:strVal val="visible"/>
                                      </p:to>
                                    </p:set>
                                    <p:animEffect transition="in" filter="dissolve">
                                      <p:cBhvr>
                                        <p:cTn id="34" dur="500"/>
                                        <p:tgtEl>
                                          <p:spTgt spid="63"/>
                                        </p:tgtEl>
                                      </p:cBhvr>
                                    </p:animEffect>
                                  </p:childTnLst>
                                </p:cTn>
                              </p:par>
                              <p:par>
                                <p:cTn id="35" presetID="9" presetClass="entr" presetSubtype="0" fill="hold" nodeType="withEffect">
                                  <p:stCondLst>
                                    <p:cond delay="0"/>
                                  </p:stCondLst>
                                  <p:childTnLst>
                                    <p:set>
                                      <p:cBhvr>
                                        <p:cTn id="36" dur="1" fill="hold">
                                          <p:stCondLst>
                                            <p:cond delay="0"/>
                                          </p:stCondLst>
                                        </p:cTn>
                                        <p:tgtEl>
                                          <p:spTgt spid="53"/>
                                        </p:tgtEl>
                                        <p:attrNameLst>
                                          <p:attrName>style.visibility</p:attrName>
                                        </p:attrNameLst>
                                      </p:cBhvr>
                                      <p:to>
                                        <p:strVal val="visible"/>
                                      </p:to>
                                    </p:set>
                                    <p:animEffect transition="in" filter="dissolve">
                                      <p:cBhvr>
                                        <p:cTn id="37" dur="500"/>
                                        <p:tgtEl>
                                          <p:spTgt spid="53"/>
                                        </p:tgtEl>
                                      </p:cBhvr>
                                    </p:animEffect>
                                  </p:childTnLst>
                                </p:cTn>
                              </p:par>
                            </p:childTnLst>
                          </p:cTn>
                        </p:par>
                        <p:par>
                          <p:cTn id="38" fill="hold">
                            <p:stCondLst>
                              <p:cond delay="2500"/>
                            </p:stCondLst>
                            <p:childTnLst>
                              <p:par>
                                <p:cTn id="39" presetID="1" presetClass="entr" presetSubtype="0" fill="hold" nodeType="afterEffect">
                                  <p:stCondLst>
                                    <p:cond delay="0"/>
                                  </p:stCondLst>
                                  <p:childTnLst>
                                    <p:set>
                                      <p:cBhvr>
                                        <p:cTn id="40" dur="1" fill="hold">
                                          <p:stCondLst>
                                            <p:cond delay="0"/>
                                          </p:stCondLst>
                                        </p:cTn>
                                        <p:tgtEl>
                                          <p:spTgt spid="6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9" presetClass="exit" presetSubtype="0" fill="hold" nodeType="clickEffect">
                                  <p:stCondLst>
                                    <p:cond delay="0"/>
                                  </p:stCondLst>
                                  <p:childTnLst>
                                    <p:animEffect transition="out" filter="dissolve">
                                      <p:cBhvr>
                                        <p:cTn id="46" dur="1000"/>
                                        <p:tgtEl>
                                          <p:spTgt spid="50"/>
                                        </p:tgtEl>
                                      </p:cBhvr>
                                    </p:animEffect>
                                    <p:set>
                                      <p:cBhvr>
                                        <p:cTn id="47" dur="1" fill="hold">
                                          <p:stCondLst>
                                            <p:cond delay="999"/>
                                          </p:stCondLst>
                                        </p:cTn>
                                        <p:tgtEl>
                                          <p:spTgt spid="50"/>
                                        </p:tgtEl>
                                        <p:attrNameLst>
                                          <p:attrName>style.visibility</p:attrName>
                                        </p:attrNameLst>
                                      </p:cBhvr>
                                      <p:to>
                                        <p:strVal val="hidden"/>
                                      </p:to>
                                    </p:set>
                                  </p:childTnLst>
                                </p:cTn>
                              </p:par>
                              <p:par>
                                <p:cTn id="48" presetID="9" presetClass="exit" presetSubtype="0" fill="hold" nodeType="withEffect">
                                  <p:stCondLst>
                                    <p:cond delay="0"/>
                                  </p:stCondLst>
                                  <p:childTnLst>
                                    <p:animEffect transition="out" filter="dissolve">
                                      <p:cBhvr>
                                        <p:cTn id="49" dur="1000"/>
                                        <p:tgtEl>
                                          <p:spTgt spid="63"/>
                                        </p:tgtEl>
                                      </p:cBhvr>
                                    </p:animEffect>
                                    <p:set>
                                      <p:cBhvr>
                                        <p:cTn id="50" dur="1" fill="hold">
                                          <p:stCondLst>
                                            <p:cond delay="999"/>
                                          </p:stCondLst>
                                        </p:cTn>
                                        <p:tgtEl>
                                          <p:spTgt spid="63"/>
                                        </p:tgtEl>
                                        <p:attrNameLst>
                                          <p:attrName>style.visibility</p:attrName>
                                        </p:attrNameLst>
                                      </p:cBhvr>
                                      <p:to>
                                        <p:strVal val="hidden"/>
                                      </p:to>
                                    </p:set>
                                  </p:childTnLst>
                                </p:cTn>
                              </p:par>
                              <p:par>
                                <p:cTn id="51" presetID="9" presetClass="exit" presetSubtype="0" fill="hold" nodeType="withEffect">
                                  <p:stCondLst>
                                    <p:cond delay="0"/>
                                  </p:stCondLst>
                                  <p:childTnLst>
                                    <p:animEffect transition="out" filter="dissolve">
                                      <p:cBhvr>
                                        <p:cTn id="52" dur="1000"/>
                                        <p:tgtEl>
                                          <p:spTgt spid="52"/>
                                        </p:tgtEl>
                                      </p:cBhvr>
                                    </p:animEffect>
                                    <p:set>
                                      <p:cBhvr>
                                        <p:cTn id="53" dur="1" fill="hold">
                                          <p:stCondLst>
                                            <p:cond delay="999"/>
                                          </p:stCondLst>
                                        </p:cTn>
                                        <p:tgtEl>
                                          <p:spTgt spid="52"/>
                                        </p:tgtEl>
                                        <p:attrNameLst>
                                          <p:attrName>style.visibility</p:attrName>
                                        </p:attrNameLst>
                                      </p:cBhvr>
                                      <p:to>
                                        <p:strVal val="hidden"/>
                                      </p:to>
                                    </p:set>
                                  </p:childTnLst>
                                </p:cTn>
                              </p:par>
                              <p:par>
                                <p:cTn id="54" presetID="9" presetClass="exit" presetSubtype="0" fill="hold" nodeType="withEffect">
                                  <p:stCondLst>
                                    <p:cond delay="0"/>
                                  </p:stCondLst>
                                  <p:childTnLst>
                                    <p:animEffect transition="out" filter="dissolve">
                                      <p:cBhvr>
                                        <p:cTn id="55" dur="1000"/>
                                        <p:tgtEl>
                                          <p:spTgt spid="53"/>
                                        </p:tgtEl>
                                      </p:cBhvr>
                                    </p:animEffect>
                                    <p:set>
                                      <p:cBhvr>
                                        <p:cTn id="56" dur="1" fill="hold">
                                          <p:stCondLst>
                                            <p:cond delay="999"/>
                                          </p:stCondLst>
                                        </p:cTn>
                                        <p:tgtEl>
                                          <p:spTgt spid="53"/>
                                        </p:tgtEl>
                                        <p:attrNameLst>
                                          <p:attrName>style.visibility</p:attrName>
                                        </p:attrNameLst>
                                      </p:cBhvr>
                                      <p:to>
                                        <p:strVal val="hidden"/>
                                      </p:to>
                                    </p:set>
                                  </p:childTnLst>
                                </p:cTn>
                              </p:par>
                              <p:par>
                                <p:cTn id="57" presetID="9" presetClass="exit" presetSubtype="0" fill="hold" nodeType="withEffect">
                                  <p:stCondLst>
                                    <p:cond delay="0"/>
                                  </p:stCondLst>
                                  <p:childTnLst>
                                    <p:animEffect transition="out" filter="dissolve">
                                      <p:cBhvr>
                                        <p:cTn id="58" dur="500"/>
                                        <p:tgtEl>
                                          <p:spTgt spid="69"/>
                                        </p:tgtEl>
                                      </p:cBhvr>
                                    </p:animEffect>
                                    <p:set>
                                      <p:cBhvr>
                                        <p:cTn id="59" dur="1" fill="hold">
                                          <p:stCondLst>
                                            <p:cond delay="499"/>
                                          </p:stCondLst>
                                        </p:cTn>
                                        <p:tgtEl>
                                          <p:spTgt spid="69"/>
                                        </p:tgtEl>
                                        <p:attrNameLst>
                                          <p:attrName>style.visibility</p:attrName>
                                        </p:attrNameLst>
                                      </p:cBhvr>
                                      <p:to>
                                        <p:strVal val="hidden"/>
                                      </p:to>
                                    </p:set>
                                  </p:childTnLst>
                                </p:cTn>
                              </p:par>
                              <p:par>
                                <p:cTn id="60" presetID="9" presetClass="exit" presetSubtype="0" fill="hold" grpId="1" nodeType="withEffect">
                                  <p:stCondLst>
                                    <p:cond delay="0"/>
                                  </p:stCondLst>
                                  <p:childTnLst>
                                    <p:animEffect transition="out" filter="dissolve">
                                      <p:cBhvr>
                                        <p:cTn id="61" dur="500"/>
                                        <p:tgtEl>
                                          <p:spTgt spid="71"/>
                                        </p:tgtEl>
                                      </p:cBhvr>
                                    </p:animEffect>
                                    <p:set>
                                      <p:cBhvr>
                                        <p:cTn id="62" dur="1" fill="hold">
                                          <p:stCondLst>
                                            <p:cond delay="499"/>
                                          </p:stCondLst>
                                        </p:cTn>
                                        <p:tgtEl>
                                          <p:spTgt spid="71"/>
                                        </p:tgtEl>
                                        <p:attrNameLst>
                                          <p:attrName>style.visibility</p:attrName>
                                        </p:attrNameLst>
                                      </p:cBhvr>
                                      <p:to>
                                        <p:strVal val="hidden"/>
                                      </p:to>
                                    </p:set>
                                  </p:childTnLst>
                                </p:cTn>
                              </p:par>
                              <p:par>
                                <p:cTn id="63" presetID="9" presetClass="exit" presetSubtype="0" fill="hold" nodeType="withEffect">
                                  <p:stCondLst>
                                    <p:cond delay="0"/>
                                  </p:stCondLst>
                                  <p:childTnLst>
                                    <p:animEffect transition="out" filter="dissolve">
                                      <p:cBhvr>
                                        <p:cTn id="64" dur="500"/>
                                        <p:tgtEl>
                                          <p:spTgt spid="47"/>
                                        </p:tgtEl>
                                      </p:cBhvr>
                                    </p:animEffect>
                                    <p:set>
                                      <p:cBhvr>
                                        <p:cTn id="65" dur="1" fill="hold">
                                          <p:stCondLst>
                                            <p:cond delay="499"/>
                                          </p:stCondLst>
                                        </p:cTn>
                                        <p:tgtEl>
                                          <p:spTgt spid="47"/>
                                        </p:tgtEl>
                                        <p:attrNameLst>
                                          <p:attrName>style.visibility</p:attrName>
                                        </p:attrNameLst>
                                      </p:cBhvr>
                                      <p:to>
                                        <p:strVal val="hidden"/>
                                      </p:to>
                                    </p:set>
                                  </p:childTnLst>
                                </p:cTn>
                              </p:par>
                              <p:par>
                                <p:cTn id="66" presetID="9" presetClass="exit" presetSubtype="0" fill="hold" nodeType="withEffect">
                                  <p:stCondLst>
                                    <p:cond delay="0"/>
                                  </p:stCondLst>
                                  <p:childTnLst>
                                    <p:animEffect transition="out" filter="dissolve">
                                      <p:cBhvr>
                                        <p:cTn id="67" dur="500"/>
                                        <p:tgtEl>
                                          <p:spTgt spid="45"/>
                                        </p:tgtEl>
                                      </p:cBhvr>
                                    </p:animEffect>
                                    <p:set>
                                      <p:cBhvr>
                                        <p:cTn id="68" dur="1" fill="hold">
                                          <p:stCondLst>
                                            <p:cond delay="499"/>
                                          </p:stCondLst>
                                        </p:cTn>
                                        <p:tgtEl>
                                          <p:spTgt spid="45"/>
                                        </p:tgtEl>
                                        <p:attrNameLst>
                                          <p:attrName>style.visibility</p:attrName>
                                        </p:attrNameLst>
                                      </p:cBhvr>
                                      <p:to>
                                        <p:strVal val="hidden"/>
                                      </p:to>
                                    </p:set>
                                  </p:childTnLst>
                                </p:cTn>
                              </p:par>
                              <p:par>
                                <p:cTn id="69" presetID="9" presetClass="exit" presetSubtype="0" fill="hold" nodeType="withEffect">
                                  <p:stCondLst>
                                    <p:cond delay="0"/>
                                  </p:stCondLst>
                                  <p:childTnLst>
                                    <p:animEffect transition="out" filter="dissolve">
                                      <p:cBhvr>
                                        <p:cTn id="70" dur="500"/>
                                        <p:tgtEl>
                                          <p:spTgt spid="44"/>
                                        </p:tgtEl>
                                      </p:cBhvr>
                                    </p:animEffect>
                                    <p:set>
                                      <p:cBhvr>
                                        <p:cTn id="71" dur="1" fill="hold">
                                          <p:stCondLst>
                                            <p:cond delay="499"/>
                                          </p:stCondLst>
                                        </p:cTn>
                                        <p:tgtEl>
                                          <p:spTgt spid="44"/>
                                        </p:tgtEl>
                                        <p:attrNameLst>
                                          <p:attrName>style.visibility</p:attrName>
                                        </p:attrNameLst>
                                      </p:cBhvr>
                                      <p:to>
                                        <p:strVal val="hidden"/>
                                      </p:to>
                                    </p:set>
                                  </p:childTnLst>
                                </p:cTn>
                              </p:par>
                              <p:par>
                                <p:cTn id="72" presetID="9" presetClass="exit" presetSubtype="0" fill="hold" nodeType="withEffect">
                                  <p:stCondLst>
                                    <p:cond delay="0"/>
                                  </p:stCondLst>
                                  <p:childTnLst>
                                    <p:animEffect transition="out" filter="dissolve">
                                      <p:cBhvr>
                                        <p:cTn id="73" dur="500"/>
                                        <p:tgtEl>
                                          <p:spTgt spid="46"/>
                                        </p:tgtEl>
                                      </p:cBhvr>
                                    </p:animEffect>
                                    <p:set>
                                      <p:cBhvr>
                                        <p:cTn id="74" dur="1" fill="hold">
                                          <p:stCondLst>
                                            <p:cond delay="499"/>
                                          </p:stCondLst>
                                        </p:cTn>
                                        <p:tgtEl>
                                          <p:spTgt spid="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71"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idx="4294967295"/>
          </p:nvPr>
        </p:nvSpPr>
        <p:spPr>
          <a:xfrm>
            <a:off x="503238" y="346075"/>
            <a:ext cx="9070975" cy="1171575"/>
          </a:xfrm>
          <a:ln/>
        </p:spPr>
        <p:txBody>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err="1" smtClean="0"/>
              <a:t>SnowFlock</a:t>
            </a:r>
            <a:r>
              <a:rPr lang="en-GB" dirty="0" smtClean="0"/>
              <a:t>-Aware MPI</a:t>
            </a:r>
            <a:endParaRPr lang="en-GB" dirty="0"/>
          </a:p>
        </p:txBody>
      </p:sp>
      <p:sp>
        <p:nvSpPr>
          <p:cNvPr id="9218" name="Rectangle 2"/>
          <p:cNvSpPr>
            <a:spLocks noGrp="1" noChangeArrowheads="1"/>
          </p:cNvSpPr>
          <p:nvPr>
            <p:ph type="body" idx="4294967295"/>
          </p:nvPr>
        </p:nvSpPr>
        <p:spPr>
          <a:xfrm>
            <a:off x="503238" y="1768475"/>
            <a:ext cx="9070975" cy="4899025"/>
          </a:xfrm>
          <a:ln/>
        </p:spPr>
        <p:txBody>
          <a:bodyPr/>
          <a:lstStyle/>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Needs modifying to work with </a:t>
            </a:r>
            <a:r>
              <a:rPr lang="en-GB" dirty="0" err="1" smtClean="0"/>
              <a:t>SnowFlock</a:t>
            </a:r>
            <a:endParaRPr lang="en-GB" dirty="0" smtClean="0"/>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MPICH from Argonne</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Open source, popular</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New </a:t>
            </a:r>
            <a:r>
              <a:rPr lang="en-GB" dirty="0" err="1" smtClean="0">
                <a:latin typeface="Courier New" pitchFamily="49" charset="0"/>
                <a:cs typeface="Courier New" pitchFamily="49" charset="0"/>
              </a:rPr>
              <a:t>mpirun</a:t>
            </a:r>
            <a:r>
              <a:rPr lang="en-GB" dirty="0" smtClean="0"/>
              <a:t> uses </a:t>
            </a:r>
            <a:r>
              <a:rPr lang="en-GB" dirty="0" err="1" smtClean="0"/>
              <a:t>SnowFlock</a:t>
            </a:r>
            <a:r>
              <a:rPr lang="en-GB" dirty="0" smtClean="0"/>
              <a:t> API to initiate cloning</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Establishes connections between hosts</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Manages application</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MPICH API unchanged</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Existing applications can just be re-linked</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dirty="0" smtClean="0"/>
          </a:p>
        </p:txBody>
      </p:sp>
    </p:spTree>
  </p:cSld>
  <p:clrMapOvr>
    <a:masterClrMapping/>
  </p:clrMapOvr>
  <p:transition spd="med" advTm="52900"/>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idx="4294967295"/>
          </p:nvPr>
        </p:nvSpPr>
        <p:spPr>
          <a:xfrm>
            <a:off x="503238" y="346075"/>
            <a:ext cx="9070975" cy="1171575"/>
          </a:xfrm>
          <a:ln/>
        </p:spPr>
        <p:txBody>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smtClean="0"/>
              <a:t>Experimental Evaluation</a:t>
            </a:r>
            <a:endParaRPr lang="en-GB" dirty="0"/>
          </a:p>
        </p:txBody>
      </p:sp>
      <p:sp>
        <p:nvSpPr>
          <p:cNvPr id="18434" name="Rectangle 2"/>
          <p:cNvSpPr>
            <a:spLocks noGrp="1" noChangeArrowheads="1"/>
          </p:cNvSpPr>
          <p:nvPr>
            <p:ph type="body" idx="4294967295"/>
          </p:nvPr>
        </p:nvSpPr>
        <p:spPr>
          <a:xfrm>
            <a:off x="503238" y="1768475"/>
            <a:ext cx="9070975" cy="4899025"/>
          </a:xfrm>
          <a:ln/>
        </p:spPr>
        <p:txBody>
          <a:bodyPr/>
          <a:lstStyle/>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Platform</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32x4 CPU cluster</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Gigabit Ethernet</a:t>
            </a:r>
          </a:p>
          <a:p>
            <a:pPr lvl="1">
              <a:lnSpc>
                <a:spcPct val="93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dirty="0" smtClean="0"/>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Applications</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err="1" smtClean="0"/>
              <a:t>ClustalW</a:t>
            </a:r>
            <a:r>
              <a:rPr lang="en-GB" dirty="0"/>
              <a:t>, MPI Blast – bioinformatics</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err="1"/>
              <a:t>MrBayes</a:t>
            </a:r>
            <a:r>
              <a:rPr lang="en-GB" dirty="0"/>
              <a:t> – evolutionary biology</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VASP – chemistry, physics</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Tachyon - graphics</a:t>
            </a:r>
          </a:p>
        </p:txBody>
      </p:sp>
    </p:spTree>
  </p:cSld>
  <p:clrMapOvr>
    <a:masterClrMapping/>
  </p:clrMapOvr>
  <p:transition spd="med" advTm="45724"/>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I</a:t>
            </a:r>
            <a:endParaRPr lang="en-US" dirty="0"/>
          </a:p>
        </p:txBody>
      </p:sp>
      <p:graphicFrame>
        <p:nvGraphicFramePr>
          <p:cNvPr id="4" name="Chart Placeholder 3"/>
          <p:cNvGraphicFramePr>
            <a:graphicFrameLocks noGrp="1"/>
          </p:cNvGraphicFramePr>
          <p:nvPr>
            <p:ph idx="1"/>
          </p:nvPr>
        </p:nvGraphicFramePr>
        <p:xfrm>
          <a:off x="620712" y="1265237"/>
          <a:ext cx="9059862" cy="54102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2373312" y="6446837"/>
            <a:ext cx="4495800" cy="273729"/>
          </a:xfrm>
          <a:prstGeom prst="rect">
            <a:avLst/>
          </a:prstGeom>
          <a:noFill/>
        </p:spPr>
        <p:txBody>
          <a:bodyPr wrap="square" rtlCol="0">
            <a:spAutoFit/>
          </a:bodyPr>
          <a:lstStyle/>
          <a:p>
            <a:pPr algn="ctr"/>
            <a:r>
              <a:rPr lang="en-CA" b="1" dirty="0" smtClean="0">
                <a:solidFill>
                  <a:schemeClr val="tx1"/>
                </a:solidFill>
              </a:rPr>
              <a:t>Overhead 13-40%</a:t>
            </a:r>
            <a:endParaRPr lang="en-CA" b="1" dirty="0">
              <a:solidFill>
                <a:schemeClr val="tx1"/>
              </a:solidFill>
            </a:endParaRPr>
          </a:p>
        </p:txBody>
      </p:sp>
    </p:spTree>
  </p:cSld>
  <p:clrMapOvr>
    <a:masterClrMapping/>
  </p:clrMapOvr>
  <p:transition advTm="16"/>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idx="4294967295"/>
          </p:nvPr>
        </p:nvSpPr>
        <p:spPr>
          <a:xfrm>
            <a:off x="503238" y="346075"/>
            <a:ext cx="9070975" cy="1171575"/>
          </a:xfrm>
          <a:ln/>
        </p:spPr>
        <p:txBody>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smtClean="0"/>
              <a:t>Results II</a:t>
            </a:r>
            <a:endParaRPr lang="en-GB" dirty="0"/>
          </a:p>
        </p:txBody>
      </p:sp>
      <p:sp>
        <p:nvSpPr>
          <p:cNvPr id="20482" name="Rectangle 2"/>
          <p:cNvSpPr>
            <a:spLocks noGrp="1" noChangeArrowheads="1"/>
          </p:cNvSpPr>
          <p:nvPr>
            <p:ph type="body" idx="4294967295"/>
          </p:nvPr>
        </p:nvSpPr>
        <p:spPr>
          <a:xfrm>
            <a:off x="503238" y="1768475"/>
            <a:ext cx="9070975" cy="4899025"/>
          </a:xfrm>
          <a:ln/>
        </p:spPr>
        <p:txBody>
          <a:bodyPr/>
          <a:lstStyle/>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dirty="0" smtClean="0"/>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Very fast cluster start-up and shutdown</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Optimal Footprint</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Little administration required</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No need to change applications</a:t>
            </a:r>
          </a:p>
        </p:txBody>
      </p:sp>
    </p:spTree>
  </p:cSld>
  <p:clrMapOvr>
    <a:masterClrMapping/>
  </p:clrMapOvr>
  <p:transition spd="med" advTm="25101"/>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Results III</a:t>
            </a:r>
            <a:endParaRPr lang="en-CA" dirty="0"/>
          </a:p>
        </p:txBody>
      </p:sp>
      <p:sp>
        <p:nvSpPr>
          <p:cNvPr id="3" name="Content Placeholder 2"/>
          <p:cNvSpPr>
            <a:spLocks noGrp="1"/>
          </p:cNvSpPr>
          <p:nvPr>
            <p:ph idx="1"/>
          </p:nvPr>
        </p:nvSpPr>
        <p:spPr/>
        <p:txBody>
          <a:bodyPr/>
          <a:lstStyle/>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Some overhead</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Varies with application</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Large numbers of connections creates a bottleneck</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More state swapping decreases performance</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dirty="0" smtClean="0"/>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Make MPICH more </a:t>
            </a:r>
            <a:r>
              <a:rPr lang="en-GB" dirty="0" err="1" smtClean="0"/>
              <a:t>SnowFlock</a:t>
            </a:r>
            <a:r>
              <a:rPr lang="en-GB" dirty="0" smtClean="0"/>
              <a:t>-aware</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Remove bottleneck in architecture</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Make connection management distributed</a:t>
            </a:r>
          </a:p>
          <a:p>
            <a:pPr>
              <a:buNone/>
            </a:pPr>
            <a:endParaRPr lang="en-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idx="4294967295"/>
          </p:nvPr>
        </p:nvSpPr>
        <p:spPr>
          <a:xfrm>
            <a:off x="503238" y="346075"/>
            <a:ext cx="9070975" cy="1171575"/>
          </a:xfrm>
          <a:ln/>
        </p:spPr>
        <p:txBody>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smtClean="0"/>
              <a:t>Future Work</a:t>
            </a:r>
            <a:endParaRPr lang="en-GB" dirty="0"/>
          </a:p>
        </p:txBody>
      </p:sp>
      <p:sp>
        <p:nvSpPr>
          <p:cNvPr id="21506" name="Rectangle 2"/>
          <p:cNvSpPr>
            <a:spLocks noGrp="1" noChangeArrowheads="1"/>
          </p:cNvSpPr>
          <p:nvPr>
            <p:ph type="body" idx="4294967295"/>
          </p:nvPr>
        </p:nvSpPr>
        <p:spPr>
          <a:xfrm>
            <a:off x="503238" y="1768475"/>
            <a:ext cx="9070975" cy="4899025"/>
          </a:xfrm>
          <a:ln/>
        </p:spPr>
        <p:txBody>
          <a:bodyPr/>
          <a:lstStyle/>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Computation resizing using multi-level cloning</a:t>
            </a:r>
          </a:p>
          <a:p>
            <a:pPr lvl="1">
              <a:lnSpc>
                <a:spcPct val="76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Dynamic resizing to use </a:t>
            </a:r>
            <a:r>
              <a:rPr lang="en-GB" dirty="0"/>
              <a:t>newly-added hardware</a:t>
            </a:r>
          </a:p>
          <a:p>
            <a:pPr lvl="1">
              <a:lnSpc>
                <a:spcPct val="76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Increase capacity for large sub-computations</a:t>
            </a:r>
          </a:p>
          <a:p>
            <a:pPr lvl="1">
              <a:lnSpc>
                <a:spcPct val="76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Variable footprint for multiple stage computations</a:t>
            </a:r>
          </a:p>
          <a:p>
            <a:pPr>
              <a:lnSpc>
                <a:spcPct val="87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Read-only shared memory</a:t>
            </a:r>
          </a:p>
          <a:p>
            <a:pPr lvl="1">
              <a:lnSpc>
                <a:spcPct val="71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Create state before cloning</a:t>
            </a:r>
          </a:p>
          <a:p>
            <a:pPr lvl="1">
              <a:lnSpc>
                <a:spcPct val="71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Rely on </a:t>
            </a:r>
            <a:r>
              <a:rPr lang="en-GB" dirty="0" err="1" smtClean="0"/>
              <a:t>SnowFlock</a:t>
            </a:r>
            <a:r>
              <a:rPr lang="en-GB" dirty="0" smtClean="0"/>
              <a:t> to transfer state rather than MPI</a:t>
            </a:r>
          </a:p>
          <a:p>
            <a:pPr>
              <a:lnSpc>
                <a:spcPct val="87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Fault tolerance</a:t>
            </a:r>
          </a:p>
          <a:p>
            <a:pPr lvl="1">
              <a:lnSpc>
                <a:spcPct val="71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Allow failed nodes to be restarted</a:t>
            </a:r>
          </a:p>
          <a:p>
            <a:pPr lvl="1">
              <a:lnSpc>
                <a:spcPct val="71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mtClean="0"/>
              <a:t>Only </a:t>
            </a:r>
            <a:r>
              <a:rPr lang="en-GB" dirty="0" smtClean="0"/>
              <a:t>re-run affected part of computation</a:t>
            </a:r>
            <a:endParaRPr lang="en-GB" dirty="0"/>
          </a:p>
        </p:txBody>
      </p:sp>
    </p:spTree>
  </p:cSld>
  <p:clrMapOvr>
    <a:masterClrMapping/>
  </p:clrMapOvr>
  <p:transition spd="med" advTm="0"/>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idx="4294967295"/>
          </p:nvPr>
        </p:nvSpPr>
        <p:spPr>
          <a:xfrm>
            <a:off x="503238" y="346075"/>
            <a:ext cx="9070975" cy="1171575"/>
          </a:xfrm>
          <a:ln/>
        </p:spPr>
        <p:txBody>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Conclusion</a:t>
            </a:r>
          </a:p>
        </p:txBody>
      </p:sp>
      <p:sp>
        <p:nvSpPr>
          <p:cNvPr id="23554" name="Rectangle 2"/>
          <p:cNvSpPr>
            <a:spLocks noGrp="1" noChangeArrowheads="1"/>
          </p:cNvSpPr>
          <p:nvPr>
            <p:ph type="body" idx="4294967295"/>
          </p:nvPr>
        </p:nvSpPr>
        <p:spPr>
          <a:xfrm>
            <a:off x="503238" y="1768475"/>
            <a:ext cx="9070975" cy="4899025"/>
          </a:xfrm>
          <a:ln/>
        </p:spPr>
        <p:txBody>
          <a:bodyPr/>
          <a:lstStyle/>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err="1" smtClean="0"/>
              <a:t>SnowFlock</a:t>
            </a:r>
            <a:r>
              <a:rPr lang="en-GB" dirty="0" smtClean="0"/>
              <a:t>-MPI</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Easy to use</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Little administration</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No application code changes</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Initial performance evaluation</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Overhead from 13-40%</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Further </a:t>
            </a:r>
            <a:r>
              <a:rPr lang="en-GB" dirty="0"/>
              <a:t>improvements still </a:t>
            </a:r>
            <a:r>
              <a:rPr lang="en-GB" dirty="0" smtClean="0"/>
              <a:t>possible</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Allows for MPI extensions</a:t>
            </a:r>
          </a:p>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We have escaped from the Inferno!</a:t>
            </a:r>
          </a:p>
          <a:p>
            <a:pPr>
              <a:lnSpc>
                <a:spcPct val="93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dirty="0"/>
          </a:p>
        </p:txBody>
      </p:sp>
    </p:spTree>
  </p:cSld>
  <p:clrMapOvr>
    <a:masterClrMapping/>
  </p:clrMapOvr>
  <p:transition spd="med" advTm="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1"/>
          <p:cNvSpPr txBox="1">
            <a:spLocks noChangeArrowheads="1"/>
          </p:cNvSpPr>
          <p:nvPr/>
        </p:nvSpPr>
        <p:spPr bwMode="auto">
          <a:xfrm>
            <a:off x="503238" y="301625"/>
            <a:ext cx="9063037" cy="1255713"/>
          </a:xfrm>
          <a:prstGeom prst="rect">
            <a:avLst/>
          </a:prstGeom>
          <a:noFill/>
          <a:ln w="9525">
            <a:noFill/>
            <a:round/>
            <a:headEnd/>
            <a:tailEnd/>
          </a:ln>
          <a:effectLst/>
        </p:spPr>
        <p:txBody>
          <a:bodyPr lIns="0" tIns="0" rIns="0" bIns="0" anchor="ctr"/>
          <a:lstStyle/>
          <a:p>
            <a:pPr algn="ctr">
              <a:lnSpc>
                <a:spcPct val="66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4400">
                <a:solidFill>
                  <a:srgbClr val="000000"/>
                </a:solidFill>
                <a:ea typeface="DejaVu LGC Sans" charset="0"/>
                <a:cs typeface="DejaVu LGC Sans" charset="0"/>
              </a:rPr>
              <a:t>Questions?</a:t>
            </a:r>
          </a:p>
        </p:txBody>
      </p:sp>
      <p:pic>
        <p:nvPicPr>
          <p:cNvPr id="3" name="Picture 2" descr="dcs2.gif"/>
          <p:cNvPicPr>
            <a:picLocks noChangeAspect="1"/>
          </p:cNvPicPr>
          <p:nvPr/>
        </p:nvPicPr>
        <p:blipFill>
          <a:blip r:embed="rId3"/>
          <a:stretch>
            <a:fillRect/>
          </a:stretch>
        </p:blipFill>
        <p:spPr>
          <a:xfrm>
            <a:off x="3287712" y="5913437"/>
            <a:ext cx="4457700" cy="552450"/>
          </a:xfrm>
          <a:prstGeom prst="rect">
            <a:avLst/>
          </a:prstGeom>
        </p:spPr>
      </p:pic>
      <p:pic>
        <p:nvPicPr>
          <p:cNvPr id="4" name="Picture 3" descr="snowflock.png"/>
          <p:cNvPicPr>
            <a:picLocks noChangeAspect="1"/>
          </p:cNvPicPr>
          <p:nvPr/>
        </p:nvPicPr>
        <p:blipFill>
          <a:blip r:embed="rId4"/>
          <a:stretch>
            <a:fillRect/>
          </a:stretch>
        </p:blipFill>
        <p:spPr>
          <a:xfrm>
            <a:off x="3363912" y="1570037"/>
            <a:ext cx="3080506" cy="3094037"/>
          </a:xfrm>
          <a:prstGeom prst="rect">
            <a:avLst/>
          </a:prstGeom>
        </p:spPr>
      </p:pic>
      <p:sp>
        <p:nvSpPr>
          <p:cNvPr id="5" name="Rectangle 4"/>
          <p:cNvSpPr/>
          <p:nvPr/>
        </p:nvSpPr>
        <p:spPr>
          <a:xfrm>
            <a:off x="2754312" y="4922837"/>
            <a:ext cx="4519186" cy="617157"/>
          </a:xfrm>
          <a:prstGeom prst="rect">
            <a:avLst/>
          </a:prstGeom>
        </p:spPr>
        <p:txBody>
          <a:bodyPr wrap="none">
            <a:spAutoFit/>
          </a:bodyPr>
          <a:lstStyle/>
          <a:p>
            <a:pPr algn="ctr"/>
            <a:r>
              <a:rPr lang="en-CA" b="1" dirty="0" smtClean="0">
                <a:solidFill>
                  <a:schemeClr val="tx1"/>
                </a:solidFill>
              </a:rPr>
              <a:t>http://sysweb.cs.toronto.edu/snowflock</a:t>
            </a:r>
          </a:p>
          <a:p>
            <a:pPr algn="ctr"/>
            <a:endParaRPr lang="en-CA" b="1" dirty="0" smtClean="0">
              <a:solidFill>
                <a:schemeClr val="tx1"/>
              </a:solidFill>
            </a:endParaRPr>
          </a:p>
          <a:p>
            <a:pPr algn="ctr"/>
            <a:r>
              <a:rPr lang="en-CA" b="1" dirty="0" smtClean="0">
                <a:solidFill>
                  <a:schemeClr val="tx1"/>
                </a:solidFill>
              </a:rPr>
              <a:t>philip.patchin@utoronto.ca</a:t>
            </a:r>
          </a:p>
        </p:txBody>
      </p:sp>
    </p:spTree>
  </p:cSld>
  <p:clrMapOvr>
    <a:masterClrMapping/>
  </p:clrMapOvr>
  <p:transition spd="med" advTm="4383"/>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idx="4294967295"/>
          </p:nvPr>
        </p:nvSpPr>
        <p:spPr>
          <a:xfrm>
            <a:off x="503238" y="301625"/>
            <a:ext cx="9070975" cy="1262063"/>
          </a:xfrm>
          <a:ln/>
        </p:spPr>
        <p:txBody>
          <a:bodyPr/>
          <a:lstStyle/>
          <a:p>
            <a:pPr>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smtClean="0"/>
              <a:t>Cloud Computing = 7</a:t>
            </a:r>
            <a:r>
              <a:rPr lang="en-GB" baseline="30000" dirty="0" smtClean="0"/>
              <a:t>th</a:t>
            </a:r>
            <a:r>
              <a:rPr lang="en-GB" dirty="0" smtClean="0"/>
              <a:t> Heaven?</a:t>
            </a:r>
            <a:endParaRPr lang="en-GB" dirty="0"/>
          </a:p>
        </p:txBody>
      </p:sp>
      <p:sp>
        <p:nvSpPr>
          <p:cNvPr id="5122" name="Rectangle 2"/>
          <p:cNvSpPr>
            <a:spLocks noGrp="1" noChangeArrowheads="1"/>
          </p:cNvSpPr>
          <p:nvPr>
            <p:ph type="body" idx="4294967295"/>
          </p:nvPr>
        </p:nvSpPr>
        <p:spPr>
          <a:xfrm>
            <a:off x="503238" y="1768475"/>
            <a:ext cx="9070975" cy="4899025"/>
          </a:xfrm>
          <a:ln/>
        </p:spPr>
        <p:txBody>
          <a:bodyPr/>
          <a:lstStyle/>
          <a:p>
            <a:pPr>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Rapid growth of large computing clusters</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Reduced hardware </a:t>
            </a:r>
            <a:r>
              <a:rPr lang="en-GB" dirty="0" smtClean="0"/>
              <a:t>costs</a:t>
            </a:r>
          </a:p>
          <a:p>
            <a:pPr lvl="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No physical hardware to manage</a:t>
            </a:r>
            <a:endParaRPr lang="en-GB" dirty="0"/>
          </a:p>
          <a:p>
            <a:pPr>
              <a:lnSpc>
                <a:spcPct val="71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Clouds with fast, local </a:t>
            </a:r>
            <a:r>
              <a:rPr lang="en-GB" dirty="0" smtClean="0"/>
              <a:t>connectivity</a:t>
            </a:r>
            <a:endParaRPr lang="en-GB" dirty="0"/>
          </a:p>
          <a:p>
            <a:pPr lvl="1">
              <a:lnSpc>
                <a:spcPct val="66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Upload a VM to the cloud</a:t>
            </a:r>
          </a:p>
          <a:p>
            <a:pPr lvl="1">
              <a:lnSpc>
                <a:spcPct val="66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Rent computing </a:t>
            </a:r>
            <a:r>
              <a:rPr lang="en-GB" dirty="0" smtClean="0"/>
              <a:t>time</a:t>
            </a:r>
            <a:endParaRPr lang="en-GB" dirty="0"/>
          </a:p>
          <a:p>
            <a:pPr>
              <a:lnSpc>
                <a:spcPct val="66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Seems good for HPC</a:t>
            </a:r>
          </a:p>
          <a:p>
            <a:pPr lvl="1">
              <a:lnSpc>
                <a:spcPct val="66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Can set up large cluster affordably</a:t>
            </a:r>
          </a:p>
          <a:p>
            <a:pPr lvl="1">
              <a:lnSpc>
                <a:spcPct val="66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Leave physical machine management to others</a:t>
            </a:r>
          </a:p>
          <a:p>
            <a:pPr lvl="1">
              <a:lnSpc>
                <a:spcPct val="66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Can have privileged access in VMs</a:t>
            </a:r>
            <a:endParaRPr lang="en-GB" dirty="0"/>
          </a:p>
        </p:txBody>
      </p:sp>
    </p:spTree>
  </p:cSld>
  <p:clrMapOvr>
    <a:masterClrMapping/>
  </p:clrMapOvr>
  <p:transition spd="med" advTm="89716"/>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idx="4294967295"/>
          </p:nvPr>
        </p:nvSpPr>
        <p:spPr>
          <a:xfrm>
            <a:off x="503238" y="346075"/>
            <a:ext cx="9063037" cy="1165225"/>
          </a:xfrm>
          <a:ln/>
        </p:spPr>
        <p:txBody>
          <a:bodyPr/>
          <a:lstStyle/>
          <a:p>
            <a:pPr>
              <a:lnSpc>
                <a:spcPct val="66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smtClean="0"/>
              <a:t>Or just another circle of Hell?</a:t>
            </a:r>
            <a:endParaRPr lang="en-GB" dirty="0"/>
          </a:p>
        </p:txBody>
      </p:sp>
      <p:sp>
        <p:nvSpPr>
          <p:cNvPr id="6146" name="Rectangle 2"/>
          <p:cNvSpPr>
            <a:spLocks noGrp="1" noChangeArrowheads="1"/>
          </p:cNvSpPr>
          <p:nvPr>
            <p:ph type="body" idx="4294967295"/>
          </p:nvPr>
        </p:nvSpPr>
        <p:spPr>
          <a:xfrm>
            <a:off x="503238" y="1768475"/>
            <a:ext cx="9063037" cy="4892675"/>
          </a:xfrm>
          <a:ln/>
        </p:spPr>
        <p:txBody>
          <a:bodyPr/>
          <a:lstStyle/>
          <a:p>
            <a:pPr>
              <a:lnSpc>
                <a:spcPct val="66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Still have to manage all the VMs</a:t>
            </a:r>
          </a:p>
          <a:p>
            <a:pPr lvl="1">
              <a:lnSpc>
                <a:spcPct val="66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Every VM must be started up and configured</a:t>
            </a:r>
          </a:p>
          <a:p>
            <a:pPr lvl="1">
              <a:lnSpc>
                <a:spcPct val="66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Application user or developer becomes sys admin</a:t>
            </a:r>
          </a:p>
          <a:p>
            <a:pPr lvl="1">
              <a:lnSpc>
                <a:spcPct val="66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dirty="0"/>
          </a:p>
          <a:p>
            <a:pPr>
              <a:lnSpc>
                <a:spcPct val="66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Users must learn a new API</a:t>
            </a:r>
            <a:endParaRPr lang="en-GB" dirty="0"/>
          </a:p>
          <a:p>
            <a:pPr lvl="1">
              <a:lnSpc>
                <a:spcPct val="66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Often arcane, provider-specific</a:t>
            </a:r>
            <a:endParaRPr lang="en-GB" dirty="0"/>
          </a:p>
          <a:p>
            <a:pPr lvl="1">
              <a:lnSpc>
                <a:spcPct val="66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Not germane to the application</a:t>
            </a:r>
          </a:p>
          <a:p>
            <a:pPr lvl="1">
              <a:lnSpc>
                <a:spcPct val="66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dirty="0"/>
          </a:p>
          <a:p>
            <a:pPr>
              <a:lnSpc>
                <a:spcPct val="66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Undermines the advantages of using the cloud</a:t>
            </a:r>
            <a:endParaRPr lang="en-GB" dirty="0"/>
          </a:p>
          <a:p>
            <a:pPr lvl="1">
              <a:lnSpc>
                <a:spcPct val="66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Much time spent managing virtual infrastructure</a:t>
            </a:r>
            <a:endParaRPr lang="en-GB" dirty="0"/>
          </a:p>
          <a:p>
            <a:pPr lvl="1">
              <a:lnSpc>
                <a:spcPct val="66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May have to leave VMs idle to reduce start-up time</a:t>
            </a:r>
          </a:p>
          <a:p>
            <a:pPr lvl="1">
              <a:lnSpc>
                <a:spcPct val="66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Idle VMs often get consolidated</a:t>
            </a:r>
          </a:p>
        </p:txBody>
      </p:sp>
    </p:spTree>
  </p:cSld>
  <p:clrMapOvr>
    <a:masterClrMapping/>
  </p:clrMapOvr>
  <p:transition spd="med" advTm="129263"/>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 name="Picture 56" descr="Picture1.jpg"/>
          <p:cNvPicPr>
            <a:picLocks noChangeAspect="1"/>
          </p:cNvPicPr>
          <p:nvPr/>
        </p:nvPicPr>
        <p:blipFill>
          <a:blip r:embed="rId4"/>
          <a:stretch>
            <a:fillRect/>
          </a:stretch>
        </p:blipFill>
        <p:spPr>
          <a:xfrm>
            <a:off x="696912" y="4618037"/>
            <a:ext cx="1676400" cy="1143000"/>
          </a:xfrm>
          <a:prstGeom prst="rect">
            <a:avLst/>
          </a:prstGeom>
        </p:spPr>
      </p:pic>
      <p:pic>
        <p:nvPicPr>
          <p:cNvPr id="60" name="Picture 59" descr="Picture1.jpg"/>
          <p:cNvPicPr>
            <a:picLocks noChangeAspect="1"/>
          </p:cNvPicPr>
          <p:nvPr/>
        </p:nvPicPr>
        <p:blipFill>
          <a:blip r:embed="rId4"/>
          <a:stretch>
            <a:fillRect/>
          </a:stretch>
        </p:blipFill>
        <p:spPr>
          <a:xfrm>
            <a:off x="2982912" y="4618037"/>
            <a:ext cx="1676400" cy="1143000"/>
          </a:xfrm>
          <a:prstGeom prst="rect">
            <a:avLst/>
          </a:prstGeom>
        </p:spPr>
      </p:pic>
      <p:pic>
        <p:nvPicPr>
          <p:cNvPr id="64" name="Picture 63" descr="Picture1.jpg"/>
          <p:cNvPicPr>
            <a:picLocks noChangeAspect="1"/>
          </p:cNvPicPr>
          <p:nvPr/>
        </p:nvPicPr>
        <p:blipFill>
          <a:blip r:embed="rId4"/>
          <a:stretch>
            <a:fillRect/>
          </a:stretch>
        </p:blipFill>
        <p:spPr>
          <a:xfrm>
            <a:off x="5573712" y="4618037"/>
            <a:ext cx="1676400" cy="1143000"/>
          </a:xfrm>
          <a:prstGeom prst="rect">
            <a:avLst/>
          </a:prstGeom>
        </p:spPr>
      </p:pic>
      <p:pic>
        <p:nvPicPr>
          <p:cNvPr id="51" name="Picture 50" descr="Picture1.jpg"/>
          <p:cNvPicPr>
            <a:picLocks noChangeAspect="1"/>
          </p:cNvPicPr>
          <p:nvPr/>
        </p:nvPicPr>
        <p:blipFill>
          <a:blip r:embed="rId4"/>
          <a:stretch>
            <a:fillRect/>
          </a:stretch>
        </p:blipFill>
        <p:spPr>
          <a:xfrm>
            <a:off x="7783512" y="4618037"/>
            <a:ext cx="1676400" cy="1143000"/>
          </a:xfrm>
          <a:prstGeom prst="rect">
            <a:avLst/>
          </a:prstGeom>
        </p:spPr>
      </p:pic>
      <p:pic>
        <p:nvPicPr>
          <p:cNvPr id="59" name="Picture 58" descr="Picture1.jpg"/>
          <p:cNvPicPr>
            <a:picLocks noChangeAspect="1"/>
          </p:cNvPicPr>
          <p:nvPr/>
        </p:nvPicPr>
        <p:blipFill>
          <a:blip r:embed="rId4"/>
          <a:stretch>
            <a:fillRect/>
          </a:stretch>
        </p:blipFill>
        <p:spPr>
          <a:xfrm>
            <a:off x="4125912" y="1951037"/>
            <a:ext cx="1676400" cy="1143000"/>
          </a:xfrm>
          <a:prstGeom prst="rect">
            <a:avLst/>
          </a:prstGeom>
        </p:spPr>
      </p:pic>
      <p:pic>
        <p:nvPicPr>
          <p:cNvPr id="44" name="Picture 43" descr="MPI.bmp"/>
          <p:cNvPicPr>
            <a:picLocks noChangeAspect="1"/>
          </p:cNvPicPr>
          <p:nvPr/>
        </p:nvPicPr>
        <p:blipFill>
          <a:blip r:embed="rId5"/>
          <a:stretch>
            <a:fillRect/>
          </a:stretch>
        </p:blipFill>
        <p:spPr>
          <a:xfrm>
            <a:off x="4354512" y="1570037"/>
            <a:ext cx="1209675" cy="476250"/>
          </a:xfrm>
          <a:prstGeom prst="rect">
            <a:avLst/>
          </a:prstGeom>
        </p:spPr>
      </p:pic>
      <p:pic>
        <p:nvPicPr>
          <p:cNvPr id="45" name="Picture 44" descr="MPI.bmp"/>
          <p:cNvPicPr>
            <a:picLocks noChangeAspect="1"/>
          </p:cNvPicPr>
          <p:nvPr/>
        </p:nvPicPr>
        <p:blipFill>
          <a:blip r:embed="rId5"/>
          <a:stretch>
            <a:fillRect/>
          </a:stretch>
        </p:blipFill>
        <p:spPr>
          <a:xfrm>
            <a:off x="8012112" y="4008437"/>
            <a:ext cx="1209675" cy="476250"/>
          </a:xfrm>
          <a:prstGeom prst="rect">
            <a:avLst/>
          </a:prstGeom>
        </p:spPr>
      </p:pic>
      <p:pic>
        <p:nvPicPr>
          <p:cNvPr id="46" name="Picture 45" descr="MPI.bmp"/>
          <p:cNvPicPr>
            <a:picLocks noChangeAspect="1"/>
          </p:cNvPicPr>
          <p:nvPr/>
        </p:nvPicPr>
        <p:blipFill>
          <a:blip r:embed="rId5"/>
          <a:stretch>
            <a:fillRect/>
          </a:stretch>
        </p:blipFill>
        <p:spPr>
          <a:xfrm>
            <a:off x="5802312" y="4008437"/>
            <a:ext cx="1209675" cy="476250"/>
          </a:xfrm>
          <a:prstGeom prst="rect">
            <a:avLst/>
          </a:prstGeom>
        </p:spPr>
      </p:pic>
      <p:pic>
        <p:nvPicPr>
          <p:cNvPr id="47" name="Picture 46" descr="MPI.bmp"/>
          <p:cNvPicPr>
            <a:picLocks noChangeAspect="1"/>
          </p:cNvPicPr>
          <p:nvPr/>
        </p:nvPicPr>
        <p:blipFill>
          <a:blip r:embed="rId5"/>
          <a:stretch>
            <a:fillRect/>
          </a:stretch>
        </p:blipFill>
        <p:spPr>
          <a:xfrm>
            <a:off x="3287712" y="4008437"/>
            <a:ext cx="1209675" cy="476250"/>
          </a:xfrm>
          <a:prstGeom prst="rect">
            <a:avLst/>
          </a:prstGeom>
        </p:spPr>
      </p:pic>
      <p:pic>
        <p:nvPicPr>
          <p:cNvPr id="48" name="Picture 47" descr="MPI.bmp"/>
          <p:cNvPicPr>
            <a:picLocks noChangeAspect="1"/>
          </p:cNvPicPr>
          <p:nvPr/>
        </p:nvPicPr>
        <p:blipFill>
          <a:blip r:embed="rId5"/>
          <a:stretch>
            <a:fillRect/>
          </a:stretch>
        </p:blipFill>
        <p:spPr>
          <a:xfrm>
            <a:off x="1001712" y="4008437"/>
            <a:ext cx="1209675" cy="476250"/>
          </a:xfrm>
          <a:prstGeom prst="rect">
            <a:avLst/>
          </a:prstGeom>
        </p:spPr>
      </p:pic>
      <p:sp>
        <p:nvSpPr>
          <p:cNvPr id="2" name="Title 1"/>
          <p:cNvSpPr>
            <a:spLocks noGrp="1"/>
          </p:cNvSpPr>
          <p:nvPr>
            <p:ph type="title"/>
          </p:nvPr>
        </p:nvSpPr>
        <p:spPr/>
        <p:txBody>
          <a:bodyPr/>
          <a:lstStyle/>
          <a:p>
            <a:r>
              <a:rPr lang="en-US" dirty="0" smtClean="0"/>
              <a:t>MPI on Static Cluster</a:t>
            </a:r>
            <a:endParaRPr lang="en-US" dirty="0"/>
          </a:p>
        </p:txBody>
      </p:sp>
      <p:cxnSp>
        <p:nvCxnSpPr>
          <p:cNvPr id="50" name="Straight Connector 49"/>
          <p:cNvCxnSpPr/>
          <p:nvPr/>
        </p:nvCxnSpPr>
        <p:spPr>
          <a:xfrm>
            <a:off x="2297112" y="5075237"/>
            <a:ext cx="990600" cy="1588"/>
          </a:xfrm>
          <a:prstGeom prst="line">
            <a:avLst/>
          </a:prstGeom>
          <a:ln w="508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4583112" y="5075237"/>
            <a:ext cx="1295400" cy="1588"/>
          </a:xfrm>
          <a:prstGeom prst="line">
            <a:avLst/>
          </a:prstGeom>
          <a:ln w="508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7173912" y="5075237"/>
            <a:ext cx="914400" cy="1588"/>
          </a:xfrm>
          <a:prstGeom prst="line">
            <a:avLst/>
          </a:prstGeom>
          <a:ln w="508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flipH="1">
            <a:off x="3879956" y="3949592"/>
            <a:ext cx="2320713" cy="1"/>
          </a:xfrm>
          <a:prstGeom prst="line">
            <a:avLst/>
          </a:prstGeom>
          <a:ln w="34925">
            <a:solidFill>
              <a:srgbClr val="00B05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73112" y="6142037"/>
            <a:ext cx="5562600" cy="334130"/>
          </a:xfrm>
          <a:prstGeom prst="rect">
            <a:avLst/>
          </a:prstGeom>
          <a:noFill/>
        </p:spPr>
        <p:txBody>
          <a:bodyPr wrap="square" rtlCol="0">
            <a:spAutoFit/>
          </a:bodyPr>
          <a:lstStyle/>
          <a:p>
            <a:r>
              <a:rPr lang="en-CA" sz="2400" b="1" dirty="0" smtClean="0">
                <a:solidFill>
                  <a:schemeClr val="tx1"/>
                </a:solidFill>
              </a:rPr>
              <a:t>Well, at least the paint looks dry...</a:t>
            </a:r>
            <a:endParaRPr lang="en-CA" sz="2400" b="1" dirty="0">
              <a:solidFill>
                <a:schemeClr val="tx1"/>
              </a:solidFill>
            </a:endParaRPr>
          </a:p>
        </p:txBody>
      </p:sp>
      <p:sp>
        <p:nvSpPr>
          <p:cNvPr id="18" name="TextBox 17"/>
          <p:cNvSpPr txBox="1"/>
          <p:nvPr/>
        </p:nvSpPr>
        <p:spPr>
          <a:xfrm>
            <a:off x="773112" y="6142037"/>
            <a:ext cx="7010400" cy="321306"/>
          </a:xfrm>
          <a:prstGeom prst="rect">
            <a:avLst/>
          </a:prstGeom>
          <a:noFill/>
        </p:spPr>
        <p:txBody>
          <a:bodyPr wrap="square" rtlCol="0">
            <a:spAutoFit/>
          </a:bodyPr>
          <a:lstStyle/>
          <a:p>
            <a:r>
              <a:rPr lang="en-CA" sz="2400" b="1" dirty="0" smtClean="0">
                <a:solidFill>
                  <a:schemeClr val="tx1"/>
                </a:solidFill>
              </a:rPr>
              <a:t>...but we need something quicker and easier!</a:t>
            </a:r>
            <a:endParaRPr lang="en-CA" sz="2400" b="1" dirty="0">
              <a:solidFill>
                <a:schemeClr val="tx1"/>
              </a:solidFill>
            </a:endParaRPr>
          </a:p>
        </p:txBody>
      </p:sp>
    </p:spTree>
    <p:custDataLst>
      <p:tags r:id="rId1"/>
    </p:custDataLst>
  </p:cSld>
  <p:clrMapOvr>
    <a:masterClrMapping/>
  </p:clrMapOvr>
  <p:transition advTm="4244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9" presetClass="exit" presetSubtype="0" fill="hold" nodeType="clickEffect">
                                  <p:stCondLst>
                                    <p:cond delay="0"/>
                                  </p:stCondLst>
                                  <p:childTnLst>
                                    <p:animEffect transition="out" filter="dissolve">
                                      <p:cBhvr>
                                        <p:cTn id="26" dur="500"/>
                                        <p:tgtEl>
                                          <p:spTgt spid="44"/>
                                        </p:tgtEl>
                                      </p:cBhvr>
                                    </p:animEffect>
                                    <p:set>
                                      <p:cBhvr>
                                        <p:cTn id="27" dur="1" fill="hold">
                                          <p:stCondLst>
                                            <p:cond delay="499"/>
                                          </p:stCondLst>
                                        </p:cTn>
                                        <p:tgtEl>
                                          <p:spTgt spid="44"/>
                                        </p:tgtEl>
                                        <p:attrNameLst>
                                          <p:attrName>style.visibility</p:attrName>
                                        </p:attrNameLst>
                                      </p:cBhvr>
                                      <p:to>
                                        <p:strVal val="hidden"/>
                                      </p:to>
                                    </p:set>
                                  </p:childTnLst>
                                </p:cTn>
                              </p:par>
                              <p:par>
                                <p:cTn id="28" presetID="9" presetClass="exit" presetSubtype="0" fill="hold" nodeType="withEffect">
                                  <p:stCondLst>
                                    <p:cond delay="0"/>
                                  </p:stCondLst>
                                  <p:childTnLst>
                                    <p:animEffect transition="out" filter="dissolve">
                                      <p:cBhvr>
                                        <p:cTn id="29" dur="500"/>
                                        <p:tgtEl>
                                          <p:spTgt spid="48"/>
                                        </p:tgtEl>
                                      </p:cBhvr>
                                    </p:animEffect>
                                    <p:set>
                                      <p:cBhvr>
                                        <p:cTn id="30" dur="1" fill="hold">
                                          <p:stCondLst>
                                            <p:cond delay="499"/>
                                          </p:stCondLst>
                                        </p:cTn>
                                        <p:tgtEl>
                                          <p:spTgt spid="48"/>
                                        </p:tgtEl>
                                        <p:attrNameLst>
                                          <p:attrName>style.visibility</p:attrName>
                                        </p:attrNameLst>
                                      </p:cBhvr>
                                      <p:to>
                                        <p:strVal val="hidden"/>
                                      </p:to>
                                    </p:set>
                                  </p:childTnLst>
                                </p:cTn>
                              </p:par>
                              <p:par>
                                <p:cTn id="31" presetID="9" presetClass="exit" presetSubtype="0" fill="hold" nodeType="withEffect">
                                  <p:stCondLst>
                                    <p:cond delay="0"/>
                                  </p:stCondLst>
                                  <p:childTnLst>
                                    <p:animEffect transition="out" filter="dissolve">
                                      <p:cBhvr>
                                        <p:cTn id="32" dur="500"/>
                                        <p:tgtEl>
                                          <p:spTgt spid="47"/>
                                        </p:tgtEl>
                                      </p:cBhvr>
                                    </p:animEffect>
                                    <p:set>
                                      <p:cBhvr>
                                        <p:cTn id="33" dur="1" fill="hold">
                                          <p:stCondLst>
                                            <p:cond delay="499"/>
                                          </p:stCondLst>
                                        </p:cTn>
                                        <p:tgtEl>
                                          <p:spTgt spid="47"/>
                                        </p:tgtEl>
                                        <p:attrNameLst>
                                          <p:attrName>style.visibility</p:attrName>
                                        </p:attrNameLst>
                                      </p:cBhvr>
                                      <p:to>
                                        <p:strVal val="hidden"/>
                                      </p:to>
                                    </p:set>
                                  </p:childTnLst>
                                </p:cTn>
                              </p:par>
                              <p:par>
                                <p:cTn id="34" presetID="9" presetClass="exit" presetSubtype="0" fill="hold" nodeType="withEffect">
                                  <p:stCondLst>
                                    <p:cond delay="0"/>
                                  </p:stCondLst>
                                  <p:childTnLst>
                                    <p:animEffect transition="out" filter="dissolve">
                                      <p:cBhvr>
                                        <p:cTn id="35" dur="500"/>
                                        <p:tgtEl>
                                          <p:spTgt spid="46"/>
                                        </p:tgtEl>
                                      </p:cBhvr>
                                    </p:animEffect>
                                    <p:set>
                                      <p:cBhvr>
                                        <p:cTn id="36" dur="1" fill="hold">
                                          <p:stCondLst>
                                            <p:cond delay="499"/>
                                          </p:stCondLst>
                                        </p:cTn>
                                        <p:tgtEl>
                                          <p:spTgt spid="46"/>
                                        </p:tgtEl>
                                        <p:attrNameLst>
                                          <p:attrName>style.visibility</p:attrName>
                                        </p:attrNameLst>
                                      </p:cBhvr>
                                      <p:to>
                                        <p:strVal val="hidden"/>
                                      </p:to>
                                    </p:set>
                                  </p:childTnLst>
                                </p:cTn>
                              </p:par>
                              <p:par>
                                <p:cTn id="37" presetID="9" presetClass="exit" presetSubtype="0" fill="hold" nodeType="withEffect">
                                  <p:stCondLst>
                                    <p:cond delay="0"/>
                                  </p:stCondLst>
                                  <p:childTnLst>
                                    <p:animEffect transition="out" filter="dissolve">
                                      <p:cBhvr>
                                        <p:cTn id="38" dur="500"/>
                                        <p:tgtEl>
                                          <p:spTgt spid="45"/>
                                        </p:tgtEl>
                                      </p:cBhvr>
                                    </p:animEffect>
                                    <p:set>
                                      <p:cBhvr>
                                        <p:cTn id="39" dur="1" fill="hold">
                                          <p:stCondLst>
                                            <p:cond delay="499"/>
                                          </p:stCondLst>
                                        </p:cTn>
                                        <p:tgtEl>
                                          <p:spTgt spid="45"/>
                                        </p:tgtEl>
                                        <p:attrNameLst>
                                          <p:attrName>style.visibility</p:attrName>
                                        </p:attrNameLst>
                                      </p:cBhvr>
                                      <p:to>
                                        <p:strVal val="hidden"/>
                                      </p:to>
                                    </p:set>
                                  </p:childTnLst>
                                </p:cTn>
                              </p:par>
                            </p:childTnLst>
                          </p:cTn>
                        </p:par>
                        <p:par>
                          <p:cTn id="40" fill="hold">
                            <p:stCondLst>
                              <p:cond delay="500"/>
                            </p:stCondLst>
                            <p:childTnLst>
                              <p:par>
                                <p:cTn id="41" presetID="1" presetClass="entr" presetSubtype="0"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9" presetClass="exit" presetSubtype="0" fill="hold" grpId="1" nodeType="clickEffect">
                                  <p:stCondLst>
                                    <p:cond delay="0"/>
                                  </p:stCondLst>
                                  <p:childTnLst>
                                    <p:animEffect transition="out" filter="dissolve">
                                      <p:cBhvr>
                                        <p:cTn id="46" dur="500"/>
                                        <p:tgtEl>
                                          <p:spTgt spid="17"/>
                                        </p:tgtEl>
                                      </p:cBhvr>
                                    </p:animEffect>
                                    <p:set>
                                      <p:cBhvr>
                                        <p:cTn id="47" dur="1" fill="hold">
                                          <p:stCondLst>
                                            <p:cond delay="499"/>
                                          </p:stCondLst>
                                        </p:cTn>
                                        <p:tgtEl>
                                          <p:spTgt spid="17"/>
                                        </p:tgtEl>
                                        <p:attrNameLst>
                                          <p:attrName>style.visibility</p:attrName>
                                        </p:attrNameLst>
                                      </p:cBhvr>
                                      <p:to>
                                        <p:strVal val="hidden"/>
                                      </p:to>
                                    </p:set>
                                  </p:childTnLst>
                                </p:cTn>
                              </p:par>
                            </p:childTnLst>
                          </p:cTn>
                        </p:par>
                        <p:par>
                          <p:cTn id="48" fill="hold">
                            <p:stCondLst>
                              <p:cond delay="500"/>
                            </p:stCondLst>
                            <p:childTnLst>
                              <p:par>
                                <p:cTn id="49" presetID="1" presetClass="entr" presetSubtype="0" fill="hold" grpId="0" nodeType="after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7" grpId="1"/>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Solution: </a:t>
            </a:r>
            <a:r>
              <a:rPr lang="en-GB" dirty="0" err="1" smtClean="0"/>
              <a:t>SnowFlock</a:t>
            </a:r>
            <a:r>
              <a:rPr lang="en-GB" dirty="0" smtClean="0"/>
              <a:t> + MPI</a:t>
            </a:r>
            <a:endParaRPr lang="en-US" dirty="0"/>
          </a:p>
        </p:txBody>
      </p:sp>
      <p:sp>
        <p:nvSpPr>
          <p:cNvPr id="3" name="Content Placeholder 2"/>
          <p:cNvSpPr>
            <a:spLocks noGrp="1"/>
          </p:cNvSpPr>
          <p:nvPr>
            <p:ph idx="1"/>
          </p:nvPr>
        </p:nvSpPr>
        <p:spPr/>
        <p:txBody>
          <a:bodyPr/>
          <a:lstStyle/>
          <a:p>
            <a:endParaRPr lang="en-GB" dirty="0" smtClean="0"/>
          </a:p>
          <a:p>
            <a:endParaRPr lang="en-GB" dirty="0" smtClean="0"/>
          </a:p>
          <a:p>
            <a:r>
              <a:rPr lang="en-GB" dirty="0" smtClean="0"/>
              <a:t>Instantaneous virtual clusters</a:t>
            </a:r>
          </a:p>
          <a:p>
            <a:pPr lvl="1"/>
            <a:r>
              <a:rPr lang="en-GB" dirty="0" err="1" smtClean="0"/>
              <a:t>SnowFlock</a:t>
            </a:r>
            <a:endParaRPr lang="en-GB" dirty="0" smtClean="0"/>
          </a:p>
          <a:p>
            <a:endParaRPr lang="en-GB" dirty="0" smtClean="0"/>
          </a:p>
          <a:p>
            <a:r>
              <a:rPr lang="en-GB" dirty="0" smtClean="0"/>
              <a:t>Standard Interface for parallel programming</a:t>
            </a:r>
          </a:p>
          <a:p>
            <a:pPr lvl="1"/>
            <a:r>
              <a:rPr lang="en-GB" dirty="0" smtClean="0"/>
              <a:t>MPI</a:t>
            </a:r>
          </a:p>
        </p:txBody>
      </p:sp>
    </p:spTree>
  </p:cSld>
  <p:clrMapOvr>
    <a:masterClrMapping/>
  </p:clrMapOvr>
  <p:transition advTm="29047"/>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Advantages</a:t>
            </a:r>
            <a:endParaRPr lang="en-US" dirty="0"/>
          </a:p>
        </p:txBody>
      </p:sp>
      <p:sp>
        <p:nvSpPr>
          <p:cNvPr id="3" name="Content Placeholder 2"/>
          <p:cNvSpPr>
            <a:spLocks noGrp="1"/>
          </p:cNvSpPr>
          <p:nvPr>
            <p:ph idx="1"/>
          </p:nvPr>
        </p:nvSpPr>
        <p:spPr/>
        <p:txBody>
          <a:bodyPr/>
          <a:lstStyle/>
          <a:p>
            <a:r>
              <a:rPr lang="en-GB" dirty="0" smtClean="0"/>
              <a:t>Easy management</a:t>
            </a:r>
          </a:p>
          <a:p>
            <a:pPr lvl="1"/>
            <a:r>
              <a:rPr lang="en-GB" dirty="0" smtClean="0"/>
              <a:t>Of VMs</a:t>
            </a:r>
          </a:p>
          <a:p>
            <a:pPr lvl="1"/>
            <a:r>
              <a:rPr lang="en-GB" dirty="0" smtClean="0"/>
              <a:t>Of applications</a:t>
            </a:r>
          </a:p>
          <a:p>
            <a:pPr>
              <a:lnSpc>
                <a:spcPct val="66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dirty="0" smtClean="0"/>
          </a:p>
          <a:p>
            <a:pPr>
              <a:lnSpc>
                <a:spcPct val="66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dirty="0" smtClean="0"/>
          </a:p>
          <a:p>
            <a:pPr>
              <a:lnSpc>
                <a:spcPct val="66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Familiar interface</a:t>
            </a:r>
          </a:p>
          <a:p>
            <a:pPr>
              <a:lnSpc>
                <a:spcPct val="66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dirty="0" smtClean="0"/>
          </a:p>
          <a:p>
            <a:pPr>
              <a:lnSpc>
                <a:spcPct val="66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dirty="0" smtClean="0"/>
          </a:p>
          <a:p>
            <a:pPr>
              <a:lnSpc>
                <a:spcPct val="66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Application code unchanged</a:t>
            </a:r>
          </a:p>
        </p:txBody>
      </p:sp>
    </p:spTree>
  </p:cSld>
  <p:clrMapOvr>
    <a:masterClrMapping/>
  </p:clrMapOvr>
  <p:transition advTm="38236"/>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Content Placeholder 2"/>
          <p:cNvSpPr>
            <a:spLocks noGrp="1"/>
          </p:cNvSpPr>
          <p:nvPr>
            <p:ph idx="1"/>
          </p:nvPr>
        </p:nvSpPr>
        <p:spPr>
          <a:xfrm>
            <a:off x="696912" y="6142037"/>
            <a:ext cx="9059862" cy="833438"/>
          </a:xfrm>
        </p:spPr>
        <p:txBody>
          <a:bodyPr/>
          <a:lstStyle/>
          <a:p>
            <a:endParaRPr lang="en-CA" dirty="0" smtClean="0"/>
          </a:p>
          <a:p>
            <a:r>
              <a:rPr lang="en-CA" dirty="0" smtClean="0"/>
              <a:t>Instantiate virtual cluster in ~1 second</a:t>
            </a:r>
          </a:p>
        </p:txBody>
      </p:sp>
      <p:sp>
        <p:nvSpPr>
          <p:cNvPr id="30" name="Content Placeholder 2"/>
          <p:cNvSpPr txBox="1">
            <a:spLocks/>
          </p:cNvSpPr>
          <p:nvPr/>
        </p:nvSpPr>
        <p:spPr bwMode="auto">
          <a:xfrm>
            <a:off x="696912" y="6142037"/>
            <a:ext cx="9059862" cy="8334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marL="422275" marR="0" lvl="0" indent="-317500" algn="l" defTabSz="449263" rtl="0" eaLnBrk="1" fontAlgn="base" latinLnBrk="0" hangingPunct="0">
              <a:lnSpc>
                <a:spcPct val="62000"/>
              </a:lnSpc>
              <a:spcBef>
                <a:spcPct val="0"/>
              </a:spcBef>
              <a:spcAft>
                <a:spcPts val="1425"/>
              </a:spcAft>
              <a:buClr>
                <a:srgbClr val="000000"/>
              </a:buClr>
              <a:buSzPct val="45000"/>
              <a:buFont typeface="Wingdings" charset="2"/>
              <a:buChar char=""/>
              <a:tabLst/>
              <a:defRPr/>
            </a:pPr>
            <a:endParaRPr kumimoji="0" lang="en-CA" sz="3200" b="0" i="0" u="none" strike="noStrike" kern="0" cap="none" spc="0" normalizeH="0" baseline="0" noProof="0" dirty="0" smtClean="0">
              <a:ln>
                <a:noFill/>
              </a:ln>
              <a:solidFill>
                <a:srgbClr val="000000"/>
              </a:solidFill>
              <a:effectLst/>
              <a:uLnTx/>
              <a:uFillTx/>
              <a:latin typeface="+mn-lt"/>
              <a:ea typeface="+mn-ea"/>
              <a:cs typeface="+mn-cs"/>
            </a:endParaRPr>
          </a:p>
          <a:p>
            <a:pPr marL="422275" marR="0" lvl="0" indent="-317500" algn="l" defTabSz="449263" rtl="0" eaLnBrk="1" fontAlgn="base" latinLnBrk="0" hangingPunct="0">
              <a:lnSpc>
                <a:spcPct val="62000"/>
              </a:lnSpc>
              <a:spcBef>
                <a:spcPct val="0"/>
              </a:spcBef>
              <a:spcAft>
                <a:spcPts val="1425"/>
              </a:spcAft>
              <a:buClr>
                <a:srgbClr val="000000"/>
              </a:buClr>
              <a:buSzPct val="45000"/>
              <a:buFont typeface="Wingdings" charset="2"/>
              <a:buChar char=""/>
              <a:tabLst/>
              <a:defRPr/>
            </a:pPr>
            <a:r>
              <a:rPr lang="en-CA" sz="3200" kern="0" dirty="0" smtClean="0">
                <a:solidFill>
                  <a:srgbClr val="000000"/>
                </a:solidFill>
                <a:latin typeface="+mn-lt"/>
              </a:rPr>
              <a:t>Start-up master </a:t>
            </a:r>
            <a:r>
              <a:rPr lang="en-CA" sz="3200" kern="0" dirty="0" err="1" smtClean="0">
                <a:solidFill>
                  <a:srgbClr val="000000"/>
                </a:solidFill>
                <a:latin typeface="+mn-lt"/>
              </a:rPr>
              <a:t>SnowFlock</a:t>
            </a:r>
            <a:r>
              <a:rPr lang="en-CA" sz="3200" kern="0" dirty="0" smtClean="0">
                <a:solidFill>
                  <a:srgbClr val="000000"/>
                </a:solidFill>
                <a:latin typeface="+mn-lt"/>
              </a:rPr>
              <a:t> VM</a:t>
            </a:r>
            <a:endParaRPr kumimoji="0" lang="en-CA" sz="3200" b="0" i="0" u="none" strike="noStrike" kern="0" cap="none" spc="0" normalizeH="0" baseline="0" noProof="0" dirty="0" smtClean="0">
              <a:ln>
                <a:noFill/>
              </a:ln>
              <a:solidFill>
                <a:srgbClr val="000000"/>
              </a:solidFill>
              <a:effectLst/>
              <a:uLnTx/>
              <a:uFillTx/>
              <a:latin typeface="+mn-lt"/>
              <a:ea typeface="+mn-ea"/>
              <a:cs typeface="+mn-cs"/>
            </a:endParaRPr>
          </a:p>
        </p:txBody>
      </p:sp>
      <p:sp>
        <p:nvSpPr>
          <p:cNvPr id="31" name="Content Placeholder 2"/>
          <p:cNvSpPr txBox="1">
            <a:spLocks/>
          </p:cNvSpPr>
          <p:nvPr/>
        </p:nvSpPr>
        <p:spPr bwMode="auto">
          <a:xfrm>
            <a:off x="696912" y="6142037"/>
            <a:ext cx="9059862" cy="8334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marL="422275" marR="0" lvl="0" indent="-317500" algn="l" defTabSz="449263" rtl="0" eaLnBrk="1" fontAlgn="base" latinLnBrk="0" hangingPunct="0">
              <a:lnSpc>
                <a:spcPct val="62000"/>
              </a:lnSpc>
              <a:spcBef>
                <a:spcPct val="0"/>
              </a:spcBef>
              <a:spcAft>
                <a:spcPts val="1425"/>
              </a:spcAft>
              <a:buClr>
                <a:srgbClr val="000000"/>
              </a:buClr>
              <a:buSzPct val="45000"/>
              <a:buFont typeface="Wingdings" charset="2"/>
              <a:buChar char=""/>
              <a:tabLst/>
              <a:defRPr/>
            </a:pPr>
            <a:endParaRPr kumimoji="0" lang="en-CA" sz="3200" b="0" i="0" u="none" strike="noStrike" kern="0" cap="none" spc="0" normalizeH="0" baseline="0" noProof="0" dirty="0" smtClean="0">
              <a:ln>
                <a:noFill/>
              </a:ln>
              <a:solidFill>
                <a:srgbClr val="000000"/>
              </a:solidFill>
              <a:effectLst/>
              <a:uLnTx/>
              <a:uFillTx/>
              <a:latin typeface="+mn-lt"/>
              <a:ea typeface="+mn-ea"/>
              <a:cs typeface="+mn-cs"/>
            </a:endParaRPr>
          </a:p>
          <a:p>
            <a:pPr marL="422275" marR="0" lvl="0" indent="-317500" algn="l" defTabSz="449263" rtl="0" eaLnBrk="1" fontAlgn="base" latinLnBrk="0" hangingPunct="0">
              <a:lnSpc>
                <a:spcPct val="62000"/>
              </a:lnSpc>
              <a:spcBef>
                <a:spcPct val="0"/>
              </a:spcBef>
              <a:spcAft>
                <a:spcPts val="1425"/>
              </a:spcAft>
              <a:buClr>
                <a:srgbClr val="000000"/>
              </a:buClr>
              <a:buSzPct val="45000"/>
              <a:buFont typeface="Wingdings" charset="2"/>
              <a:buChar char=""/>
              <a:tabLst/>
              <a:defRPr/>
            </a:pPr>
            <a:r>
              <a:rPr lang="en-CA" sz="3200" kern="0" noProof="0" dirty="0" smtClean="0">
                <a:solidFill>
                  <a:srgbClr val="000000"/>
                </a:solidFill>
                <a:latin typeface="+mn-lt"/>
              </a:rPr>
              <a:t>Merge cluster</a:t>
            </a:r>
            <a:endParaRPr kumimoji="0" lang="en-CA" sz="3200" b="0" i="0" u="none" strike="noStrike" kern="0" cap="none" spc="0" normalizeH="0" baseline="0" noProof="0" dirty="0" smtClean="0">
              <a:ln>
                <a:noFill/>
              </a:ln>
              <a:solidFill>
                <a:srgbClr val="000000"/>
              </a:solidFill>
              <a:effectLst/>
              <a:uLnTx/>
              <a:uFillTx/>
              <a:latin typeface="+mn-lt"/>
              <a:ea typeface="+mn-ea"/>
              <a:cs typeface="+mn-cs"/>
            </a:endParaRPr>
          </a:p>
        </p:txBody>
      </p:sp>
      <p:pic>
        <p:nvPicPr>
          <p:cNvPr id="21" name="Picture 20" descr="Picture1.jpg"/>
          <p:cNvPicPr>
            <a:picLocks noChangeAspect="1"/>
          </p:cNvPicPr>
          <p:nvPr/>
        </p:nvPicPr>
        <p:blipFill>
          <a:blip r:embed="rId4"/>
          <a:stretch>
            <a:fillRect/>
          </a:stretch>
        </p:blipFill>
        <p:spPr>
          <a:xfrm>
            <a:off x="7707312" y="4618037"/>
            <a:ext cx="1676400" cy="1143000"/>
          </a:xfrm>
          <a:prstGeom prst="rect">
            <a:avLst/>
          </a:prstGeom>
        </p:spPr>
      </p:pic>
      <p:pic>
        <p:nvPicPr>
          <p:cNvPr id="20" name="Picture 19" descr="Picture1.jpg"/>
          <p:cNvPicPr>
            <a:picLocks noChangeAspect="1"/>
          </p:cNvPicPr>
          <p:nvPr/>
        </p:nvPicPr>
        <p:blipFill>
          <a:blip r:embed="rId4"/>
          <a:stretch>
            <a:fillRect/>
          </a:stretch>
        </p:blipFill>
        <p:spPr>
          <a:xfrm>
            <a:off x="5345112" y="4618037"/>
            <a:ext cx="1676400" cy="1143000"/>
          </a:xfrm>
          <a:prstGeom prst="rect">
            <a:avLst/>
          </a:prstGeom>
        </p:spPr>
      </p:pic>
      <p:pic>
        <p:nvPicPr>
          <p:cNvPr id="23" name="Picture 22" descr="Picture1.jpg"/>
          <p:cNvPicPr>
            <a:picLocks noChangeAspect="1"/>
          </p:cNvPicPr>
          <p:nvPr/>
        </p:nvPicPr>
        <p:blipFill>
          <a:blip r:embed="rId4"/>
          <a:stretch>
            <a:fillRect/>
          </a:stretch>
        </p:blipFill>
        <p:spPr>
          <a:xfrm>
            <a:off x="3135312" y="4618037"/>
            <a:ext cx="1676400" cy="1143000"/>
          </a:xfrm>
          <a:prstGeom prst="rect">
            <a:avLst/>
          </a:prstGeom>
        </p:spPr>
      </p:pic>
      <p:pic>
        <p:nvPicPr>
          <p:cNvPr id="24" name="Picture 23" descr="Picture1.jpg"/>
          <p:cNvPicPr>
            <a:picLocks noChangeAspect="1"/>
          </p:cNvPicPr>
          <p:nvPr/>
        </p:nvPicPr>
        <p:blipFill>
          <a:blip r:embed="rId4"/>
          <a:stretch>
            <a:fillRect/>
          </a:stretch>
        </p:blipFill>
        <p:spPr>
          <a:xfrm>
            <a:off x="696912" y="4618037"/>
            <a:ext cx="1676400" cy="1143000"/>
          </a:xfrm>
          <a:prstGeom prst="rect">
            <a:avLst/>
          </a:prstGeom>
        </p:spPr>
      </p:pic>
      <p:pic>
        <p:nvPicPr>
          <p:cNvPr id="27" name="Picture 26" descr="snowflock.png"/>
          <p:cNvPicPr>
            <a:picLocks noChangeAspect="1"/>
          </p:cNvPicPr>
          <p:nvPr/>
        </p:nvPicPr>
        <p:blipFill>
          <a:blip r:embed="rId5" cstate="print"/>
          <a:stretch>
            <a:fillRect/>
          </a:stretch>
        </p:blipFill>
        <p:spPr>
          <a:xfrm>
            <a:off x="4659312" y="2332037"/>
            <a:ext cx="761999" cy="765345"/>
          </a:xfrm>
          <a:prstGeom prst="rect">
            <a:avLst/>
          </a:prstGeom>
        </p:spPr>
      </p:pic>
      <p:pic>
        <p:nvPicPr>
          <p:cNvPr id="28" name="Picture 27" descr="snowflock.png"/>
          <p:cNvPicPr>
            <a:picLocks noChangeAspect="1"/>
          </p:cNvPicPr>
          <p:nvPr/>
        </p:nvPicPr>
        <p:blipFill>
          <a:blip r:embed="rId5" cstate="print"/>
          <a:stretch>
            <a:fillRect/>
          </a:stretch>
        </p:blipFill>
        <p:spPr>
          <a:xfrm>
            <a:off x="4659312" y="2332037"/>
            <a:ext cx="761999" cy="765345"/>
          </a:xfrm>
          <a:prstGeom prst="rect">
            <a:avLst/>
          </a:prstGeom>
        </p:spPr>
      </p:pic>
      <p:pic>
        <p:nvPicPr>
          <p:cNvPr id="29" name="Picture 28" descr="snowflock.png"/>
          <p:cNvPicPr>
            <a:picLocks noChangeAspect="1"/>
          </p:cNvPicPr>
          <p:nvPr/>
        </p:nvPicPr>
        <p:blipFill>
          <a:blip r:embed="rId5" cstate="print"/>
          <a:stretch>
            <a:fillRect/>
          </a:stretch>
        </p:blipFill>
        <p:spPr>
          <a:xfrm>
            <a:off x="4659312" y="2332037"/>
            <a:ext cx="761999" cy="765345"/>
          </a:xfrm>
          <a:prstGeom prst="rect">
            <a:avLst/>
          </a:prstGeom>
        </p:spPr>
      </p:pic>
      <p:pic>
        <p:nvPicPr>
          <p:cNvPr id="22" name="Picture 21" descr="Picture1.jpg"/>
          <p:cNvPicPr>
            <a:picLocks noChangeAspect="1"/>
          </p:cNvPicPr>
          <p:nvPr/>
        </p:nvPicPr>
        <p:blipFill>
          <a:blip r:embed="rId4"/>
          <a:stretch>
            <a:fillRect/>
          </a:stretch>
        </p:blipFill>
        <p:spPr>
          <a:xfrm>
            <a:off x="4202112" y="1341437"/>
            <a:ext cx="1676400" cy="1143000"/>
          </a:xfrm>
          <a:prstGeom prst="rect">
            <a:avLst/>
          </a:prstGeom>
        </p:spPr>
      </p:pic>
      <p:sp>
        <p:nvSpPr>
          <p:cNvPr id="2" name="Title 1"/>
          <p:cNvSpPr>
            <a:spLocks noGrp="1"/>
          </p:cNvSpPr>
          <p:nvPr>
            <p:ph type="title"/>
          </p:nvPr>
        </p:nvSpPr>
        <p:spPr/>
        <p:txBody>
          <a:bodyPr/>
          <a:lstStyle/>
          <a:p>
            <a:r>
              <a:rPr lang="en-US" dirty="0" err="1" smtClean="0"/>
              <a:t>SnowFlock</a:t>
            </a:r>
            <a:r>
              <a:rPr lang="en-US" dirty="0" smtClean="0"/>
              <a:t> Cloning Overview</a:t>
            </a:r>
            <a:endParaRPr lang="en-US" dirty="0"/>
          </a:p>
        </p:txBody>
      </p:sp>
      <p:cxnSp>
        <p:nvCxnSpPr>
          <p:cNvPr id="50" name="Straight Connector 49"/>
          <p:cNvCxnSpPr/>
          <p:nvPr/>
        </p:nvCxnSpPr>
        <p:spPr>
          <a:xfrm>
            <a:off x="2297112" y="5075237"/>
            <a:ext cx="1191683" cy="1750"/>
          </a:xfrm>
          <a:prstGeom prst="line">
            <a:avLst/>
          </a:prstGeom>
          <a:ln w="508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4735512" y="5075237"/>
            <a:ext cx="914400" cy="1588"/>
          </a:xfrm>
          <a:prstGeom prst="line">
            <a:avLst/>
          </a:prstGeom>
          <a:ln w="508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945312" y="5075237"/>
            <a:ext cx="1066800" cy="1588"/>
          </a:xfrm>
          <a:prstGeom prst="line">
            <a:avLst/>
          </a:prstGeom>
          <a:ln w="508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flipH="1">
            <a:off x="3879956" y="3949592"/>
            <a:ext cx="2320713" cy="1"/>
          </a:xfrm>
          <a:prstGeom prst="line">
            <a:avLst/>
          </a:prstGeom>
          <a:ln w="349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6030912" y="2332037"/>
            <a:ext cx="840052" cy="1750"/>
          </a:xfrm>
          <a:prstGeom prst="line">
            <a:avLst/>
          </a:prstGeom>
          <a:ln w="50800">
            <a:solidFill>
              <a:srgbClr val="00B050"/>
            </a:solidFill>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6888427" y="2099910"/>
            <a:ext cx="1680104" cy="611854"/>
          </a:xfrm>
          <a:prstGeom prst="rect">
            <a:avLst/>
          </a:prstGeom>
          <a:noFill/>
        </p:spPr>
        <p:txBody>
          <a:bodyPr wrap="square" lIns="100794" tIns="50397" rIns="100794" bIns="50397" rtlCol="0">
            <a:spAutoFit/>
          </a:bodyPr>
          <a:lstStyle/>
          <a:p>
            <a:r>
              <a:rPr lang="en-US" sz="2600" dirty="0" smtClean="0">
                <a:solidFill>
                  <a:schemeClr val="tx1"/>
                </a:solidFill>
                <a:latin typeface="Arial" pitchFamily="34" charset="0"/>
                <a:cs typeface="Arial" pitchFamily="34" charset="0"/>
              </a:rPr>
              <a:t>Virtual Network</a:t>
            </a:r>
            <a:endParaRPr lang="en-US" sz="2600" dirty="0">
              <a:solidFill>
                <a:schemeClr val="tx1"/>
              </a:solidFill>
              <a:latin typeface="Arial" pitchFamily="34" charset="0"/>
              <a:cs typeface="Arial" pitchFamily="34" charset="0"/>
            </a:endParaRPr>
          </a:p>
        </p:txBody>
      </p:sp>
      <p:pic>
        <p:nvPicPr>
          <p:cNvPr id="25" name="Picture 24" descr="snowflock.png"/>
          <p:cNvPicPr>
            <a:picLocks noChangeAspect="1"/>
          </p:cNvPicPr>
          <p:nvPr/>
        </p:nvPicPr>
        <p:blipFill>
          <a:blip r:embed="rId5" cstate="print"/>
          <a:stretch>
            <a:fillRect/>
          </a:stretch>
        </p:blipFill>
        <p:spPr>
          <a:xfrm>
            <a:off x="4659312" y="2332037"/>
            <a:ext cx="761999" cy="765345"/>
          </a:xfrm>
          <a:prstGeom prst="rect">
            <a:avLst/>
          </a:prstGeom>
        </p:spPr>
      </p:pic>
      <p:pic>
        <p:nvPicPr>
          <p:cNvPr id="26" name="Picture 25" descr="snowflock.png"/>
          <p:cNvPicPr>
            <a:picLocks noChangeAspect="1"/>
          </p:cNvPicPr>
          <p:nvPr/>
        </p:nvPicPr>
        <p:blipFill>
          <a:blip r:embed="rId5" cstate="print"/>
          <a:stretch>
            <a:fillRect/>
          </a:stretch>
        </p:blipFill>
        <p:spPr>
          <a:xfrm>
            <a:off x="4659312" y="2332037"/>
            <a:ext cx="761999" cy="765345"/>
          </a:xfrm>
          <a:prstGeom prst="rect">
            <a:avLst/>
          </a:prstGeom>
        </p:spPr>
      </p:pic>
    </p:spTree>
    <p:custDataLst>
      <p:tags r:id="rId1"/>
    </p:custDataLst>
  </p:cSld>
  <p:clrMapOvr>
    <a:masterClrMapping/>
  </p:clrMapOvr>
  <p:transition advTm="4021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9" presetClass="exit" presetSubtype="0" fill="hold" grpId="1" nodeType="clickEffect">
                                  <p:stCondLst>
                                    <p:cond delay="0"/>
                                  </p:stCondLst>
                                  <p:childTnLst>
                                    <p:animEffect transition="out" filter="dissolve">
                                      <p:cBhvr>
                                        <p:cTn id="20" dur="500"/>
                                        <p:tgtEl>
                                          <p:spTgt spid="30"/>
                                        </p:tgtEl>
                                      </p:cBhvr>
                                    </p:animEffect>
                                    <p:set>
                                      <p:cBhvr>
                                        <p:cTn id="21" dur="1" fill="hold">
                                          <p:stCondLst>
                                            <p:cond delay="499"/>
                                          </p:stCondLst>
                                        </p:cTn>
                                        <p:tgtEl>
                                          <p:spTgt spid="30"/>
                                        </p:tgtEl>
                                        <p:attrNameLst>
                                          <p:attrName>style.visibility</p:attrName>
                                        </p:attrNameLst>
                                      </p:cBhvr>
                                      <p:to>
                                        <p:strVal val="hidden"/>
                                      </p:to>
                                    </p:set>
                                  </p:childTnLst>
                                </p:cTn>
                              </p:par>
                              <p:par>
                                <p:cTn id="22" presetID="0" presetClass="path" presetSubtype="0" accel="50000" decel="50000" fill="hold" nodeType="withEffect">
                                  <p:stCondLst>
                                    <p:cond delay="0"/>
                                  </p:stCondLst>
                                  <p:childTnLst>
                                    <p:animMotion origin="layout" path="M 0.00047 -0.00063 C -0.03956 0.06153 -0.07942 0.12369 -0.13883 0.15939 C -0.19824 0.19509 -0.31989 0.20433 -0.35613 0.21336 " pathEditMode="relative" ptsTypes="aaA">
                                      <p:cBhvr>
                                        <p:cTn id="23" dur="2000" fill="hold"/>
                                        <p:tgtEl>
                                          <p:spTgt spid="29"/>
                                        </p:tgtEl>
                                        <p:attrNameLst>
                                          <p:attrName>ppt_x</p:attrName>
                                          <p:attrName>ppt_y</p:attrName>
                                        </p:attrNameLst>
                                      </p:cBhvr>
                                    </p:animMotion>
                                  </p:childTnLst>
                                </p:cTn>
                              </p:par>
                              <p:par>
                                <p:cTn id="24" presetID="0" presetClass="path" presetSubtype="0" accel="50000" decel="50000" fill="hold" nodeType="withEffect">
                                  <p:stCondLst>
                                    <p:cond delay="0"/>
                                  </p:stCondLst>
                                  <p:childTnLst>
                                    <p:animMotion origin="layout" path="M -2.73873E-6 -1.84796E-7 C -0.01277 0.06846 -0.02537 0.13692 -0.04365 0.17283 C -0.06193 0.20874 -0.09912 0.20895 -0.11015 0.21609 " pathEditMode="relative" ptsTypes="aaA">
                                      <p:cBhvr>
                                        <p:cTn id="25" dur="2000" fill="hold"/>
                                        <p:tgtEl>
                                          <p:spTgt spid="27"/>
                                        </p:tgtEl>
                                        <p:attrNameLst>
                                          <p:attrName>ppt_x</p:attrName>
                                          <p:attrName>ppt_y</p:attrName>
                                        </p:attrNameLst>
                                      </p:cBhvr>
                                    </p:animMotion>
                                  </p:childTnLst>
                                </p:cTn>
                              </p:par>
                              <p:par>
                                <p:cTn id="26" presetID="0" presetClass="path" presetSubtype="0" accel="50000" decel="50000" fill="hold" nodeType="withEffect">
                                  <p:stCondLst>
                                    <p:cond delay="0"/>
                                  </p:stCondLst>
                                  <p:childTnLst>
                                    <p:animMotion origin="layout" path="M 0.00047 -0.00063 C 0.01512 0.06741 0.02978 0.13545 0.04758 0.1701 C 0.06539 0.20475 0.09754 0.20076 0.10746 0.20685 " pathEditMode="relative" ptsTypes="aaA">
                                      <p:cBhvr>
                                        <p:cTn id="27" dur="2000" fill="hold"/>
                                        <p:tgtEl>
                                          <p:spTgt spid="28"/>
                                        </p:tgtEl>
                                        <p:attrNameLst>
                                          <p:attrName>ppt_x</p:attrName>
                                          <p:attrName>ppt_y</p:attrName>
                                        </p:attrNameLst>
                                      </p:cBhvr>
                                    </p:animMotion>
                                  </p:childTnLst>
                                </p:cTn>
                              </p:par>
                              <p:par>
                                <p:cTn id="28" presetID="0" presetClass="path" presetSubtype="0" accel="50000" decel="50000" fill="hold" nodeType="withEffect">
                                  <p:stCondLst>
                                    <p:cond delay="0"/>
                                  </p:stCondLst>
                                  <p:childTnLst>
                                    <p:animMotion origin="layout" path="M -2.73873E-6 -5.45989E-8 C 0.06145 0.06363 0.12291 0.12747 0.17995 0.16422 C 0.237 0.20097 0.31563 0.21105 0.3421 0.22029 " pathEditMode="relative" ptsTypes="aaA">
                                      <p:cBhvr>
                                        <p:cTn id="29" dur="2000" fill="hold"/>
                                        <p:tgtEl>
                                          <p:spTgt spid="25"/>
                                        </p:tgtEl>
                                        <p:attrNameLst>
                                          <p:attrName>ppt_x</p:attrName>
                                          <p:attrName>ppt_y</p:attrName>
                                        </p:attrNameLst>
                                      </p:cBhvr>
                                    </p:animMotion>
                                  </p:childTnLst>
                                </p:cTn>
                              </p:par>
                              <p:par>
                                <p:cTn id="30" presetID="9" presetClass="entr" presetSubtype="0" fill="hold" nodeType="with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dissolve">
                                      <p:cBhvr>
                                        <p:cTn id="32" dur="500"/>
                                        <p:tgtEl>
                                          <p:spTgt spid="50"/>
                                        </p:tgtEl>
                                      </p:cBhvr>
                                    </p:animEffect>
                                  </p:childTnLst>
                                </p:cTn>
                              </p:par>
                              <p:par>
                                <p:cTn id="33" presetID="9" presetClass="entr" presetSubtype="0" fill="hold" nodeType="withEffect">
                                  <p:stCondLst>
                                    <p:cond delay="0"/>
                                  </p:stCondLst>
                                  <p:childTnLst>
                                    <p:set>
                                      <p:cBhvr>
                                        <p:cTn id="34" dur="1" fill="hold">
                                          <p:stCondLst>
                                            <p:cond delay="0"/>
                                          </p:stCondLst>
                                        </p:cTn>
                                        <p:tgtEl>
                                          <p:spTgt spid="52"/>
                                        </p:tgtEl>
                                        <p:attrNameLst>
                                          <p:attrName>style.visibility</p:attrName>
                                        </p:attrNameLst>
                                      </p:cBhvr>
                                      <p:to>
                                        <p:strVal val="visible"/>
                                      </p:to>
                                    </p:set>
                                    <p:animEffect transition="in" filter="dissolve">
                                      <p:cBhvr>
                                        <p:cTn id="35" dur="500"/>
                                        <p:tgtEl>
                                          <p:spTgt spid="52"/>
                                        </p:tgtEl>
                                      </p:cBhvr>
                                    </p:animEffect>
                                  </p:childTnLst>
                                </p:cTn>
                              </p:par>
                              <p:par>
                                <p:cTn id="36" presetID="9" presetClass="entr" presetSubtype="0" fill="hold" nodeType="withEffect">
                                  <p:stCondLst>
                                    <p:cond delay="0"/>
                                  </p:stCondLst>
                                  <p:childTnLst>
                                    <p:set>
                                      <p:cBhvr>
                                        <p:cTn id="37" dur="1" fill="hold">
                                          <p:stCondLst>
                                            <p:cond delay="0"/>
                                          </p:stCondLst>
                                        </p:cTn>
                                        <p:tgtEl>
                                          <p:spTgt spid="63"/>
                                        </p:tgtEl>
                                        <p:attrNameLst>
                                          <p:attrName>style.visibility</p:attrName>
                                        </p:attrNameLst>
                                      </p:cBhvr>
                                      <p:to>
                                        <p:strVal val="visible"/>
                                      </p:to>
                                    </p:set>
                                    <p:animEffect transition="in" filter="dissolve">
                                      <p:cBhvr>
                                        <p:cTn id="38" dur="500"/>
                                        <p:tgtEl>
                                          <p:spTgt spid="63"/>
                                        </p:tgtEl>
                                      </p:cBhvr>
                                    </p:animEffect>
                                  </p:childTnLst>
                                </p:cTn>
                              </p:par>
                              <p:par>
                                <p:cTn id="39" presetID="9" presetClass="entr" presetSubtype="0" fill="hold" nodeType="withEffect">
                                  <p:stCondLst>
                                    <p:cond delay="0"/>
                                  </p:stCondLst>
                                  <p:childTnLst>
                                    <p:set>
                                      <p:cBhvr>
                                        <p:cTn id="40" dur="1" fill="hold">
                                          <p:stCondLst>
                                            <p:cond delay="0"/>
                                          </p:stCondLst>
                                        </p:cTn>
                                        <p:tgtEl>
                                          <p:spTgt spid="53"/>
                                        </p:tgtEl>
                                        <p:attrNameLst>
                                          <p:attrName>style.visibility</p:attrName>
                                        </p:attrNameLst>
                                      </p:cBhvr>
                                      <p:to>
                                        <p:strVal val="visible"/>
                                      </p:to>
                                    </p:set>
                                    <p:animEffect transition="in" filter="dissolve">
                                      <p:cBhvr>
                                        <p:cTn id="41" dur="500"/>
                                        <p:tgtEl>
                                          <p:spTgt spid="53"/>
                                        </p:tgtEl>
                                      </p:cBhvr>
                                    </p:animEffect>
                                  </p:childTnLst>
                                </p:cTn>
                              </p:par>
                            </p:childTnLst>
                          </p:cTn>
                        </p:par>
                        <p:par>
                          <p:cTn id="42" fill="hold">
                            <p:stCondLst>
                              <p:cond delay="2000"/>
                            </p:stCondLst>
                            <p:childTnLst>
                              <p:par>
                                <p:cTn id="43" presetID="1" presetClass="entr" presetSubtype="0" fill="hold" nodeType="afterEffect">
                                  <p:stCondLst>
                                    <p:cond delay="0"/>
                                  </p:stCondLst>
                                  <p:childTnLst>
                                    <p:set>
                                      <p:cBhvr>
                                        <p:cTn id="44" dur="1" fill="hold">
                                          <p:stCondLst>
                                            <p:cond delay="0"/>
                                          </p:stCondLst>
                                        </p:cTn>
                                        <p:tgtEl>
                                          <p:spTgt spid="6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9" presetClass="exit" presetSubtype="0" fill="hold" nodeType="clickEffect">
                                  <p:stCondLst>
                                    <p:cond delay="0"/>
                                  </p:stCondLst>
                                  <p:childTnLst>
                                    <p:animEffect transition="out" filter="dissolve">
                                      <p:cBhvr>
                                        <p:cTn id="52" dur="1000"/>
                                        <p:tgtEl>
                                          <p:spTgt spid="50"/>
                                        </p:tgtEl>
                                      </p:cBhvr>
                                    </p:animEffect>
                                    <p:set>
                                      <p:cBhvr>
                                        <p:cTn id="53" dur="1" fill="hold">
                                          <p:stCondLst>
                                            <p:cond delay="999"/>
                                          </p:stCondLst>
                                        </p:cTn>
                                        <p:tgtEl>
                                          <p:spTgt spid="50"/>
                                        </p:tgtEl>
                                        <p:attrNameLst>
                                          <p:attrName>style.visibility</p:attrName>
                                        </p:attrNameLst>
                                      </p:cBhvr>
                                      <p:to>
                                        <p:strVal val="hidden"/>
                                      </p:to>
                                    </p:set>
                                  </p:childTnLst>
                                </p:cTn>
                              </p:par>
                              <p:par>
                                <p:cTn id="54" presetID="9" presetClass="exit" presetSubtype="0" fill="hold" nodeType="withEffect">
                                  <p:stCondLst>
                                    <p:cond delay="0"/>
                                  </p:stCondLst>
                                  <p:childTnLst>
                                    <p:animEffect transition="out" filter="dissolve">
                                      <p:cBhvr>
                                        <p:cTn id="55" dur="1000"/>
                                        <p:tgtEl>
                                          <p:spTgt spid="63"/>
                                        </p:tgtEl>
                                      </p:cBhvr>
                                    </p:animEffect>
                                    <p:set>
                                      <p:cBhvr>
                                        <p:cTn id="56" dur="1" fill="hold">
                                          <p:stCondLst>
                                            <p:cond delay="999"/>
                                          </p:stCondLst>
                                        </p:cTn>
                                        <p:tgtEl>
                                          <p:spTgt spid="63"/>
                                        </p:tgtEl>
                                        <p:attrNameLst>
                                          <p:attrName>style.visibility</p:attrName>
                                        </p:attrNameLst>
                                      </p:cBhvr>
                                      <p:to>
                                        <p:strVal val="hidden"/>
                                      </p:to>
                                    </p:set>
                                  </p:childTnLst>
                                </p:cTn>
                              </p:par>
                              <p:par>
                                <p:cTn id="57" presetID="9" presetClass="exit" presetSubtype="0" fill="hold" nodeType="withEffect">
                                  <p:stCondLst>
                                    <p:cond delay="0"/>
                                  </p:stCondLst>
                                  <p:childTnLst>
                                    <p:animEffect transition="out" filter="dissolve">
                                      <p:cBhvr>
                                        <p:cTn id="58" dur="1000"/>
                                        <p:tgtEl>
                                          <p:spTgt spid="52"/>
                                        </p:tgtEl>
                                      </p:cBhvr>
                                    </p:animEffect>
                                    <p:set>
                                      <p:cBhvr>
                                        <p:cTn id="59" dur="1" fill="hold">
                                          <p:stCondLst>
                                            <p:cond delay="999"/>
                                          </p:stCondLst>
                                        </p:cTn>
                                        <p:tgtEl>
                                          <p:spTgt spid="52"/>
                                        </p:tgtEl>
                                        <p:attrNameLst>
                                          <p:attrName>style.visibility</p:attrName>
                                        </p:attrNameLst>
                                      </p:cBhvr>
                                      <p:to>
                                        <p:strVal val="hidden"/>
                                      </p:to>
                                    </p:set>
                                  </p:childTnLst>
                                </p:cTn>
                              </p:par>
                              <p:par>
                                <p:cTn id="60" presetID="9" presetClass="exit" presetSubtype="0" fill="hold" nodeType="withEffect">
                                  <p:stCondLst>
                                    <p:cond delay="0"/>
                                  </p:stCondLst>
                                  <p:childTnLst>
                                    <p:animEffect transition="out" filter="dissolve">
                                      <p:cBhvr>
                                        <p:cTn id="61" dur="1000"/>
                                        <p:tgtEl>
                                          <p:spTgt spid="53"/>
                                        </p:tgtEl>
                                      </p:cBhvr>
                                    </p:animEffect>
                                    <p:set>
                                      <p:cBhvr>
                                        <p:cTn id="62" dur="1" fill="hold">
                                          <p:stCondLst>
                                            <p:cond delay="999"/>
                                          </p:stCondLst>
                                        </p:cTn>
                                        <p:tgtEl>
                                          <p:spTgt spid="53"/>
                                        </p:tgtEl>
                                        <p:attrNameLst>
                                          <p:attrName>style.visibility</p:attrName>
                                        </p:attrNameLst>
                                      </p:cBhvr>
                                      <p:to>
                                        <p:strVal val="hidden"/>
                                      </p:to>
                                    </p:set>
                                  </p:childTnLst>
                                </p:cTn>
                              </p:par>
                              <p:par>
                                <p:cTn id="63" presetID="9" presetClass="exit" presetSubtype="0" fill="hold" nodeType="withEffect">
                                  <p:stCondLst>
                                    <p:cond delay="0"/>
                                  </p:stCondLst>
                                  <p:childTnLst>
                                    <p:animEffect transition="out" filter="dissolve">
                                      <p:cBhvr>
                                        <p:cTn id="64" dur="500"/>
                                        <p:tgtEl>
                                          <p:spTgt spid="69"/>
                                        </p:tgtEl>
                                      </p:cBhvr>
                                    </p:animEffect>
                                    <p:set>
                                      <p:cBhvr>
                                        <p:cTn id="65" dur="1" fill="hold">
                                          <p:stCondLst>
                                            <p:cond delay="499"/>
                                          </p:stCondLst>
                                        </p:cTn>
                                        <p:tgtEl>
                                          <p:spTgt spid="69"/>
                                        </p:tgtEl>
                                        <p:attrNameLst>
                                          <p:attrName>style.visibility</p:attrName>
                                        </p:attrNameLst>
                                      </p:cBhvr>
                                      <p:to>
                                        <p:strVal val="hidden"/>
                                      </p:to>
                                    </p:set>
                                  </p:childTnLst>
                                </p:cTn>
                              </p:par>
                              <p:par>
                                <p:cTn id="66" presetID="9" presetClass="exit" presetSubtype="0" fill="hold" grpId="1" nodeType="withEffect">
                                  <p:stCondLst>
                                    <p:cond delay="0"/>
                                  </p:stCondLst>
                                  <p:childTnLst>
                                    <p:animEffect transition="out" filter="dissolve">
                                      <p:cBhvr>
                                        <p:cTn id="67" dur="500"/>
                                        <p:tgtEl>
                                          <p:spTgt spid="71"/>
                                        </p:tgtEl>
                                      </p:cBhvr>
                                    </p:animEffect>
                                    <p:set>
                                      <p:cBhvr>
                                        <p:cTn id="68" dur="1" fill="hold">
                                          <p:stCondLst>
                                            <p:cond delay="499"/>
                                          </p:stCondLst>
                                        </p:cTn>
                                        <p:tgtEl>
                                          <p:spTgt spid="71"/>
                                        </p:tgtEl>
                                        <p:attrNameLst>
                                          <p:attrName>style.visibility</p:attrName>
                                        </p:attrNameLst>
                                      </p:cBhvr>
                                      <p:to>
                                        <p:strVal val="hidden"/>
                                      </p:to>
                                    </p:set>
                                  </p:childTnLst>
                                </p:cTn>
                              </p:par>
                              <p:par>
                                <p:cTn id="69" presetID="9" presetClass="exit" presetSubtype="0" fill="hold" nodeType="withEffect">
                                  <p:stCondLst>
                                    <p:cond delay="0"/>
                                  </p:stCondLst>
                                  <p:childTnLst>
                                    <p:animEffect transition="out" filter="dissolve">
                                      <p:cBhvr>
                                        <p:cTn id="70" dur="500"/>
                                        <p:tgtEl>
                                          <p:spTgt spid="29"/>
                                        </p:tgtEl>
                                      </p:cBhvr>
                                    </p:animEffect>
                                    <p:set>
                                      <p:cBhvr>
                                        <p:cTn id="71" dur="1" fill="hold">
                                          <p:stCondLst>
                                            <p:cond delay="499"/>
                                          </p:stCondLst>
                                        </p:cTn>
                                        <p:tgtEl>
                                          <p:spTgt spid="29"/>
                                        </p:tgtEl>
                                        <p:attrNameLst>
                                          <p:attrName>style.visibility</p:attrName>
                                        </p:attrNameLst>
                                      </p:cBhvr>
                                      <p:to>
                                        <p:strVal val="hidden"/>
                                      </p:to>
                                    </p:set>
                                  </p:childTnLst>
                                </p:cTn>
                              </p:par>
                              <p:par>
                                <p:cTn id="72" presetID="9" presetClass="exit" presetSubtype="0" fill="hold" nodeType="withEffect">
                                  <p:stCondLst>
                                    <p:cond delay="0"/>
                                  </p:stCondLst>
                                  <p:childTnLst>
                                    <p:animEffect transition="out" filter="dissolve">
                                      <p:cBhvr>
                                        <p:cTn id="73" dur="500"/>
                                        <p:tgtEl>
                                          <p:spTgt spid="27"/>
                                        </p:tgtEl>
                                      </p:cBhvr>
                                    </p:animEffect>
                                    <p:set>
                                      <p:cBhvr>
                                        <p:cTn id="74" dur="1" fill="hold">
                                          <p:stCondLst>
                                            <p:cond delay="499"/>
                                          </p:stCondLst>
                                        </p:cTn>
                                        <p:tgtEl>
                                          <p:spTgt spid="27"/>
                                        </p:tgtEl>
                                        <p:attrNameLst>
                                          <p:attrName>style.visibility</p:attrName>
                                        </p:attrNameLst>
                                      </p:cBhvr>
                                      <p:to>
                                        <p:strVal val="hidden"/>
                                      </p:to>
                                    </p:set>
                                  </p:childTnLst>
                                </p:cTn>
                              </p:par>
                              <p:par>
                                <p:cTn id="75" presetID="9" presetClass="exit" presetSubtype="0" fill="hold" nodeType="withEffect">
                                  <p:stCondLst>
                                    <p:cond delay="0"/>
                                  </p:stCondLst>
                                  <p:childTnLst>
                                    <p:animEffect transition="out" filter="dissolve">
                                      <p:cBhvr>
                                        <p:cTn id="76" dur="500"/>
                                        <p:tgtEl>
                                          <p:spTgt spid="28"/>
                                        </p:tgtEl>
                                      </p:cBhvr>
                                    </p:animEffect>
                                    <p:set>
                                      <p:cBhvr>
                                        <p:cTn id="77" dur="1" fill="hold">
                                          <p:stCondLst>
                                            <p:cond delay="499"/>
                                          </p:stCondLst>
                                        </p:cTn>
                                        <p:tgtEl>
                                          <p:spTgt spid="28"/>
                                        </p:tgtEl>
                                        <p:attrNameLst>
                                          <p:attrName>style.visibility</p:attrName>
                                        </p:attrNameLst>
                                      </p:cBhvr>
                                      <p:to>
                                        <p:strVal val="hidden"/>
                                      </p:to>
                                    </p:set>
                                  </p:childTnLst>
                                </p:cTn>
                              </p:par>
                              <p:par>
                                <p:cTn id="78" presetID="9" presetClass="exit" presetSubtype="0" fill="hold" nodeType="withEffect">
                                  <p:stCondLst>
                                    <p:cond delay="0"/>
                                  </p:stCondLst>
                                  <p:childTnLst>
                                    <p:animEffect transition="out" filter="dissolve">
                                      <p:cBhvr>
                                        <p:cTn id="79" dur="500"/>
                                        <p:tgtEl>
                                          <p:spTgt spid="25"/>
                                        </p:tgtEl>
                                      </p:cBhvr>
                                    </p:animEffect>
                                    <p:set>
                                      <p:cBhvr>
                                        <p:cTn id="80" dur="1" fill="hold">
                                          <p:stCondLst>
                                            <p:cond delay="499"/>
                                          </p:stCondLst>
                                        </p:cTn>
                                        <p:tgtEl>
                                          <p:spTgt spid="25"/>
                                        </p:tgtEl>
                                        <p:attrNameLst>
                                          <p:attrName>style.visibility</p:attrName>
                                        </p:attrNameLst>
                                      </p:cBhvr>
                                      <p:to>
                                        <p:strVal val="hidden"/>
                                      </p:to>
                                    </p:set>
                                  </p:childTnLst>
                                </p:cTn>
                              </p:par>
                              <p:par>
                                <p:cTn id="81" presetID="9" presetClass="exit" presetSubtype="0" fill="hold" grpId="1" nodeType="withEffect">
                                  <p:stCondLst>
                                    <p:cond delay="0"/>
                                  </p:stCondLst>
                                  <p:childTnLst>
                                    <p:animEffect transition="out" filter="dissolve">
                                      <p:cBhvr>
                                        <p:cTn id="82" dur="500"/>
                                        <p:tgtEl>
                                          <p:spTgt spid="19">
                                            <p:txEl>
                                              <p:pRg st="1" end="1"/>
                                            </p:txEl>
                                          </p:spTgt>
                                        </p:tgtEl>
                                      </p:cBhvr>
                                    </p:animEffect>
                                    <p:set>
                                      <p:cBhvr>
                                        <p:cTn id="83" dur="1" fill="hold">
                                          <p:stCondLst>
                                            <p:cond delay="499"/>
                                          </p:stCondLst>
                                        </p:cTn>
                                        <p:tgtEl>
                                          <p:spTgt spid="19">
                                            <p:txEl>
                                              <p:pRg st="1" end="1"/>
                                            </p:txEl>
                                          </p:spTgt>
                                        </p:tgtEl>
                                        <p:attrNameLst>
                                          <p:attrName>style.visibility</p:attrName>
                                        </p:attrNameLst>
                                      </p:cBhvr>
                                      <p:to>
                                        <p:strVal val="hidden"/>
                                      </p:to>
                                    </p:set>
                                  </p:childTnLst>
                                </p:cTn>
                              </p:par>
                            </p:childTnLst>
                          </p:cTn>
                        </p:par>
                        <p:par>
                          <p:cTn id="84" fill="hold">
                            <p:stCondLst>
                              <p:cond delay="1000"/>
                            </p:stCondLst>
                            <p:childTnLst>
                              <p:par>
                                <p:cTn id="85" presetID="1" presetClass="entr" presetSubtype="0" fill="hold" grpId="0" nodeType="afterEffect">
                                  <p:stCondLst>
                                    <p:cond delay="0"/>
                                  </p:stCondLst>
                                  <p:childTnLst>
                                    <p:set>
                                      <p:cBhvr>
                                        <p:cTn id="86" dur="1" fill="hold">
                                          <p:stCondLst>
                                            <p:cond delay="0"/>
                                          </p:stCondLst>
                                        </p:cTn>
                                        <p:tgtEl>
                                          <p:spTgt spid="31"/>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9" presetClass="exit" presetSubtype="0" fill="hold" grpId="1" nodeType="clickEffect">
                                  <p:stCondLst>
                                    <p:cond delay="0"/>
                                  </p:stCondLst>
                                  <p:childTnLst>
                                    <p:animEffect transition="out" filter="dissolve">
                                      <p:cBhvr>
                                        <p:cTn id="90" dur="500"/>
                                        <p:tgtEl>
                                          <p:spTgt spid="31"/>
                                        </p:tgtEl>
                                      </p:cBhvr>
                                    </p:animEffect>
                                    <p:set>
                                      <p:cBhvr>
                                        <p:cTn id="91" dur="1" fill="hold">
                                          <p:stCondLst>
                                            <p:cond delay="499"/>
                                          </p:stCondLst>
                                        </p:cTn>
                                        <p:tgtEl>
                                          <p:spTgt spid="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19" grpId="1" build="p"/>
      <p:bldP spid="30" grpId="0"/>
      <p:bldP spid="30" grpId="1"/>
      <p:bldP spid="31" grpId="0"/>
      <p:bldP spid="31" grpId="1"/>
      <p:bldP spid="71" grpId="0"/>
      <p:bldP spid="71"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Content Placeholder 2"/>
          <p:cNvSpPr>
            <a:spLocks noGrp="1"/>
          </p:cNvSpPr>
          <p:nvPr>
            <p:ph idx="1"/>
          </p:nvPr>
        </p:nvSpPr>
        <p:spPr>
          <a:xfrm>
            <a:off x="0" y="4465637"/>
            <a:ext cx="3200400" cy="990599"/>
          </a:xfrm>
        </p:spPr>
        <p:txBody>
          <a:bodyPr>
            <a:normAutofit/>
          </a:bodyPr>
          <a:lstStyle/>
          <a:p>
            <a:pPr lvl="1">
              <a:buNone/>
            </a:pPr>
            <a:endParaRPr lang="en-US" dirty="0" smtClean="0">
              <a:latin typeface="+mj-lt"/>
              <a:cs typeface="Arial" pitchFamily="34" charset="0"/>
            </a:endParaRPr>
          </a:p>
          <a:p>
            <a:pPr lvl="1">
              <a:buNone/>
            </a:pPr>
            <a:r>
              <a:rPr lang="en-US" dirty="0" smtClean="0">
                <a:latin typeface="Calibri" pitchFamily="34" charset="0"/>
                <a:cs typeface="Arial" pitchFamily="34" charset="0"/>
              </a:rPr>
              <a:t>~1MB for 1GB VM</a:t>
            </a:r>
            <a:endParaRPr lang="en-US" dirty="0">
              <a:latin typeface="Calibri" pitchFamily="34" charset="0"/>
            </a:endParaRPr>
          </a:p>
        </p:txBody>
      </p:sp>
      <p:sp>
        <p:nvSpPr>
          <p:cNvPr id="8" name="Rounded Rectangle 7"/>
          <p:cNvSpPr/>
          <p:nvPr/>
        </p:nvSpPr>
        <p:spPr>
          <a:xfrm>
            <a:off x="336021" y="3779837"/>
            <a:ext cx="2856177" cy="587975"/>
          </a:xfrm>
          <a:prstGeom prst="roundRect">
            <a:avLst>
              <a:gd name="adj" fmla="val 12366"/>
            </a:avLst>
          </a:prstGeom>
          <a:gradFill>
            <a:gsLst>
              <a:gs pos="0">
                <a:srgbClr val="92D050">
                  <a:alpha val="59000"/>
                </a:srgbClr>
              </a:gs>
              <a:gs pos="50000">
                <a:srgbClr val="92D050">
                  <a:alpha val="83000"/>
                </a:srgbClr>
              </a:gs>
              <a:gs pos="100000">
                <a:srgbClr val="92D050">
                  <a:alpha val="95000"/>
                </a:srgbClr>
              </a:gs>
            </a:gsLst>
            <a:path path="circle">
              <a:fillToRect l="50000" t="50000" r="50000" b="50000"/>
            </a:path>
          </a:gradFill>
          <a:ln>
            <a:solidFill>
              <a:srgbClr val="92D050"/>
            </a:solidFill>
          </a:ln>
          <a:effectLst>
            <a:outerShdw blurRad="50800" dist="50800" dir="5400000" algn="ctr" rotWithShape="0">
              <a:srgbClr val="92D050">
                <a:alpha val="2000"/>
              </a:srgbClr>
            </a:out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flatTx/>
          </a:bodyPr>
          <a:lstStyle/>
          <a:p>
            <a:pPr algn="ctr"/>
            <a:endParaRPr lang="en-US"/>
          </a:p>
        </p:txBody>
      </p:sp>
      <p:sp>
        <p:nvSpPr>
          <p:cNvPr id="13" name="TextBox 12"/>
          <p:cNvSpPr txBox="1"/>
          <p:nvPr/>
        </p:nvSpPr>
        <p:spPr>
          <a:xfrm>
            <a:off x="252016" y="3779838"/>
            <a:ext cx="2940182" cy="414108"/>
          </a:xfrm>
          <a:prstGeom prst="rect">
            <a:avLst/>
          </a:prstGeom>
          <a:noFill/>
        </p:spPr>
        <p:txBody>
          <a:bodyPr wrap="square" lIns="100794" tIns="50397" rIns="100794" bIns="50397" rtlCol="0">
            <a:spAutoFit/>
          </a:bodyPr>
          <a:lstStyle/>
          <a:p>
            <a:pPr algn="ctr"/>
            <a:r>
              <a:rPr lang="en-US" sz="3100" b="1" dirty="0">
                <a:solidFill>
                  <a:schemeClr val="tx1"/>
                </a:solidFill>
                <a:latin typeface="Arial" pitchFamily="34" charset="0"/>
                <a:cs typeface="Arial" pitchFamily="34" charset="0"/>
              </a:rPr>
              <a:t>VM Descriptor</a:t>
            </a:r>
          </a:p>
        </p:txBody>
      </p:sp>
      <p:sp>
        <p:nvSpPr>
          <p:cNvPr id="25" name="TextBox 24"/>
          <p:cNvSpPr txBox="1"/>
          <p:nvPr/>
        </p:nvSpPr>
        <p:spPr>
          <a:xfrm>
            <a:off x="252016" y="3779838"/>
            <a:ext cx="2940182" cy="414108"/>
          </a:xfrm>
          <a:prstGeom prst="rect">
            <a:avLst/>
          </a:prstGeom>
          <a:noFill/>
        </p:spPr>
        <p:txBody>
          <a:bodyPr wrap="square" lIns="100794" tIns="50397" rIns="100794" bIns="50397" rtlCol="0">
            <a:spAutoFit/>
          </a:bodyPr>
          <a:lstStyle/>
          <a:p>
            <a:pPr algn="ctr"/>
            <a:r>
              <a:rPr lang="en-US" sz="3100" b="1" dirty="0">
                <a:solidFill>
                  <a:schemeClr val="tx1"/>
                </a:solidFill>
                <a:latin typeface="Arial" pitchFamily="34" charset="0"/>
                <a:cs typeface="Arial" pitchFamily="34" charset="0"/>
              </a:rPr>
              <a:t>VM Descriptor</a:t>
            </a:r>
          </a:p>
        </p:txBody>
      </p:sp>
      <p:sp>
        <p:nvSpPr>
          <p:cNvPr id="12" name="Rounded Rectangle 11"/>
          <p:cNvSpPr/>
          <p:nvPr/>
        </p:nvSpPr>
        <p:spPr>
          <a:xfrm>
            <a:off x="336021" y="3779837"/>
            <a:ext cx="2856177" cy="587975"/>
          </a:xfrm>
          <a:prstGeom prst="roundRect">
            <a:avLst>
              <a:gd name="adj" fmla="val 12366"/>
            </a:avLst>
          </a:prstGeom>
          <a:gradFill>
            <a:gsLst>
              <a:gs pos="0">
                <a:srgbClr val="92D050">
                  <a:alpha val="59000"/>
                </a:srgbClr>
              </a:gs>
              <a:gs pos="50000">
                <a:srgbClr val="92D050">
                  <a:alpha val="83000"/>
                </a:srgbClr>
              </a:gs>
              <a:gs pos="100000">
                <a:srgbClr val="92D050">
                  <a:alpha val="95000"/>
                </a:srgbClr>
              </a:gs>
            </a:gsLst>
            <a:path path="circle">
              <a:fillToRect l="50000" t="50000" r="50000" b="50000"/>
            </a:path>
          </a:gradFill>
          <a:ln>
            <a:solidFill>
              <a:srgbClr val="92D050"/>
            </a:solidFill>
          </a:ln>
          <a:effectLst>
            <a:outerShdw blurRad="50800" dist="50800" dir="5400000" algn="ctr" rotWithShape="0">
              <a:srgbClr val="92D050">
                <a:alpha val="2000"/>
              </a:srgbClr>
            </a:out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flatTx/>
          </a:bodyPr>
          <a:lstStyle/>
          <a:p>
            <a:pPr algn="ctr"/>
            <a:endParaRPr lang="en-US"/>
          </a:p>
        </p:txBody>
      </p:sp>
      <p:sp>
        <p:nvSpPr>
          <p:cNvPr id="24" name="Rounded Rectangle 23"/>
          <p:cNvSpPr/>
          <p:nvPr/>
        </p:nvSpPr>
        <p:spPr>
          <a:xfrm>
            <a:off x="336021" y="3779837"/>
            <a:ext cx="2856177" cy="587975"/>
          </a:xfrm>
          <a:prstGeom prst="roundRect">
            <a:avLst>
              <a:gd name="adj" fmla="val 12366"/>
            </a:avLst>
          </a:prstGeom>
          <a:gradFill>
            <a:gsLst>
              <a:gs pos="0">
                <a:srgbClr val="92D050">
                  <a:alpha val="59000"/>
                </a:srgbClr>
              </a:gs>
              <a:gs pos="50000">
                <a:srgbClr val="92D050">
                  <a:alpha val="83000"/>
                </a:srgbClr>
              </a:gs>
              <a:gs pos="100000">
                <a:srgbClr val="92D050">
                  <a:alpha val="95000"/>
                </a:srgbClr>
              </a:gs>
            </a:gsLst>
            <a:path path="circle">
              <a:fillToRect l="50000" t="50000" r="50000" b="50000"/>
            </a:path>
          </a:gradFill>
          <a:ln>
            <a:solidFill>
              <a:srgbClr val="92D050"/>
            </a:solidFill>
          </a:ln>
          <a:effectLst>
            <a:outerShdw blurRad="50800" dist="50800" dir="5400000" algn="ctr" rotWithShape="0">
              <a:srgbClr val="92D050">
                <a:alpha val="2000"/>
              </a:srgbClr>
            </a:out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flatTx/>
          </a:bodyPr>
          <a:lstStyle/>
          <a:p>
            <a:pPr algn="ctr"/>
            <a:endParaRPr lang="en-US" dirty="0"/>
          </a:p>
        </p:txBody>
      </p:sp>
      <p:sp>
        <p:nvSpPr>
          <p:cNvPr id="4" name="Rounded Rectangle 3"/>
          <p:cNvSpPr/>
          <p:nvPr/>
        </p:nvSpPr>
        <p:spPr>
          <a:xfrm>
            <a:off x="336021" y="2015913"/>
            <a:ext cx="2856177" cy="1763924"/>
          </a:xfrm>
          <a:prstGeom prst="roundRect">
            <a:avLst>
              <a:gd name="adj" fmla="val 12366"/>
            </a:avLst>
          </a:prstGeom>
          <a:gradFill>
            <a:gsLst>
              <a:gs pos="0">
                <a:srgbClr val="92D050">
                  <a:alpha val="59000"/>
                </a:srgbClr>
              </a:gs>
              <a:gs pos="50000">
                <a:srgbClr val="92D050">
                  <a:alpha val="83000"/>
                </a:srgbClr>
              </a:gs>
              <a:gs pos="100000">
                <a:srgbClr val="92D050">
                  <a:alpha val="95000"/>
                </a:srgbClr>
              </a:gs>
            </a:gsLst>
            <a:path path="circle">
              <a:fillToRect l="50000" t="50000" r="50000" b="50000"/>
            </a:path>
          </a:gradFill>
          <a:ln>
            <a:solidFill>
              <a:srgbClr val="92D050"/>
            </a:solidFill>
          </a:ln>
          <a:effectLst>
            <a:outerShdw blurRad="50800" dist="50800" dir="5400000" algn="ctr" rotWithShape="0">
              <a:srgbClr val="92D050">
                <a:alpha val="2000"/>
              </a:srgbClr>
            </a:out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flatTx/>
          </a:bodyPr>
          <a:lstStyle/>
          <a:p>
            <a:pPr algn="ctr"/>
            <a:endParaRPr lang="en-US" dirty="0"/>
          </a:p>
        </p:txBody>
      </p:sp>
      <p:sp>
        <p:nvSpPr>
          <p:cNvPr id="6" name="Rounded Rectangle 5"/>
          <p:cNvSpPr/>
          <p:nvPr/>
        </p:nvSpPr>
        <p:spPr>
          <a:xfrm>
            <a:off x="336021" y="2015913"/>
            <a:ext cx="2856177" cy="1427939"/>
          </a:xfrm>
          <a:prstGeom prst="roundRect">
            <a:avLst>
              <a:gd name="adj" fmla="val 12366"/>
            </a:avLst>
          </a:prstGeom>
          <a:gradFill>
            <a:gsLst>
              <a:gs pos="0">
                <a:srgbClr val="92D050">
                  <a:alpha val="59000"/>
                </a:srgbClr>
              </a:gs>
              <a:gs pos="50000">
                <a:srgbClr val="92D050">
                  <a:alpha val="83000"/>
                </a:srgbClr>
              </a:gs>
              <a:gs pos="100000">
                <a:srgbClr val="92D050">
                  <a:alpha val="95000"/>
                </a:srgbClr>
              </a:gs>
            </a:gsLst>
            <a:path path="circle">
              <a:fillToRect l="50000" t="50000" r="50000" b="50000"/>
            </a:path>
          </a:gradFill>
          <a:ln>
            <a:solidFill>
              <a:srgbClr val="92D050"/>
            </a:solidFill>
          </a:ln>
          <a:effectLst>
            <a:outerShdw blurRad="50800" dist="50800" dir="5400000" algn="ctr" rotWithShape="0">
              <a:srgbClr val="92D050">
                <a:alpha val="2000"/>
              </a:srgbClr>
            </a:out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flatTx/>
          </a:bodyPr>
          <a:lstStyle/>
          <a:p>
            <a:pPr algn="ctr"/>
            <a:endParaRPr lang="en-US"/>
          </a:p>
        </p:txBody>
      </p:sp>
      <p:sp>
        <p:nvSpPr>
          <p:cNvPr id="7" name="TextBox 6"/>
          <p:cNvSpPr txBox="1"/>
          <p:nvPr/>
        </p:nvSpPr>
        <p:spPr>
          <a:xfrm>
            <a:off x="840052" y="2183907"/>
            <a:ext cx="1932120" cy="693351"/>
          </a:xfrm>
          <a:prstGeom prst="rect">
            <a:avLst/>
          </a:prstGeom>
          <a:noFill/>
        </p:spPr>
        <p:txBody>
          <a:bodyPr wrap="square" lIns="100794" tIns="50397" rIns="100794" bIns="50397" rtlCol="0">
            <a:spAutoFit/>
          </a:bodyPr>
          <a:lstStyle/>
          <a:p>
            <a:pPr algn="ctr"/>
            <a:r>
              <a:rPr lang="en-US" sz="3100" b="1" dirty="0">
                <a:solidFill>
                  <a:schemeClr val="tx2"/>
                </a:solidFill>
                <a:latin typeface="Arial" pitchFamily="34" charset="0"/>
                <a:cs typeface="Arial" pitchFamily="34" charset="0"/>
              </a:rPr>
              <a:t>Memory</a:t>
            </a:r>
          </a:p>
          <a:p>
            <a:pPr algn="ctr"/>
            <a:r>
              <a:rPr lang="en-US" sz="3100" b="1" dirty="0">
                <a:solidFill>
                  <a:schemeClr val="tx2"/>
                </a:solidFill>
                <a:latin typeface="Arial" pitchFamily="34" charset="0"/>
                <a:cs typeface="Arial" pitchFamily="34" charset="0"/>
              </a:rPr>
              <a:t>State</a:t>
            </a:r>
          </a:p>
        </p:txBody>
      </p:sp>
      <p:sp>
        <p:nvSpPr>
          <p:cNvPr id="82" name="Rounded Rectangle 81"/>
          <p:cNvSpPr/>
          <p:nvPr/>
        </p:nvSpPr>
        <p:spPr>
          <a:xfrm>
            <a:off x="7644474" y="4871791"/>
            <a:ext cx="1053438" cy="923960"/>
          </a:xfrm>
          <a:prstGeom prst="roundRect">
            <a:avLst>
              <a:gd name="adj" fmla="val 12366"/>
            </a:avLst>
          </a:prstGeom>
          <a:gradFill>
            <a:gsLst>
              <a:gs pos="0">
                <a:schemeClr val="bg2">
                  <a:lumMod val="20000"/>
                  <a:lumOff val="80000"/>
                </a:schemeClr>
              </a:gs>
              <a:gs pos="50000">
                <a:schemeClr val="bg2">
                  <a:lumMod val="40000"/>
                  <a:lumOff val="60000"/>
                </a:schemeClr>
              </a:gs>
              <a:gs pos="100000">
                <a:schemeClr val="bg2">
                  <a:lumMod val="60000"/>
                  <a:lumOff val="40000"/>
                </a:schemeClr>
              </a:gs>
            </a:gsLst>
            <a:path path="circle">
              <a:fillToRect l="50000" t="50000" r="50000" b="50000"/>
            </a:path>
          </a:gradFill>
          <a:ln>
            <a:solidFill>
              <a:schemeClr val="tx1">
                <a:lumMod val="50000"/>
              </a:schemeClr>
            </a:solidFill>
          </a:ln>
          <a:effectLst>
            <a:outerShdw blurRad="50800" dist="50800" dir="5400000" algn="ctr" rotWithShape="0">
              <a:srgbClr val="92D050">
                <a:alpha val="2000"/>
              </a:srgbClr>
            </a:out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flatTx/>
          </a:bodyPr>
          <a:lstStyle/>
          <a:p>
            <a:pPr algn="ctr"/>
            <a:r>
              <a:rPr lang="en-US" b="1" dirty="0" smtClean="0">
                <a:solidFill>
                  <a:schemeClr val="tx1"/>
                </a:solidFill>
              </a:rPr>
              <a:t>Private State</a:t>
            </a:r>
            <a:endParaRPr lang="en-US" b="1" dirty="0">
              <a:solidFill>
                <a:schemeClr val="tx1"/>
              </a:solidFill>
            </a:endParaRPr>
          </a:p>
        </p:txBody>
      </p:sp>
      <p:sp>
        <p:nvSpPr>
          <p:cNvPr id="79" name="Rounded Rectangle 78"/>
          <p:cNvSpPr/>
          <p:nvPr/>
        </p:nvSpPr>
        <p:spPr>
          <a:xfrm>
            <a:off x="7644474" y="1931917"/>
            <a:ext cx="1053438" cy="923960"/>
          </a:xfrm>
          <a:prstGeom prst="roundRect">
            <a:avLst>
              <a:gd name="adj" fmla="val 12366"/>
            </a:avLst>
          </a:prstGeom>
          <a:gradFill>
            <a:gsLst>
              <a:gs pos="0">
                <a:schemeClr val="bg2">
                  <a:lumMod val="20000"/>
                  <a:lumOff val="80000"/>
                </a:schemeClr>
              </a:gs>
              <a:gs pos="50000">
                <a:schemeClr val="bg2">
                  <a:lumMod val="40000"/>
                  <a:lumOff val="60000"/>
                </a:schemeClr>
              </a:gs>
              <a:gs pos="100000">
                <a:schemeClr val="bg2">
                  <a:lumMod val="60000"/>
                  <a:lumOff val="40000"/>
                </a:schemeClr>
              </a:gs>
            </a:gsLst>
            <a:path path="circle">
              <a:fillToRect l="50000" t="50000" r="50000" b="50000"/>
            </a:path>
          </a:gradFill>
          <a:ln>
            <a:solidFill>
              <a:schemeClr val="tx1">
                <a:lumMod val="50000"/>
              </a:schemeClr>
            </a:solidFill>
          </a:ln>
          <a:effectLst>
            <a:outerShdw blurRad="50800" dist="50800" dir="5400000" algn="ctr" rotWithShape="0">
              <a:srgbClr val="92D050">
                <a:alpha val="2000"/>
              </a:srgbClr>
            </a:out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flatTx/>
          </a:bodyPr>
          <a:lstStyle/>
          <a:p>
            <a:pPr algn="ctr"/>
            <a:r>
              <a:rPr lang="en-US" b="1" dirty="0" smtClean="0">
                <a:solidFill>
                  <a:schemeClr val="tx1"/>
                </a:solidFill>
              </a:rPr>
              <a:t>Private State</a:t>
            </a:r>
            <a:endParaRPr lang="en-US" b="1" dirty="0">
              <a:solidFill>
                <a:schemeClr val="tx1"/>
              </a:solidFill>
            </a:endParaRPr>
          </a:p>
        </p:txBody>
      </p:sp>
      <p:pic>
        <p:nvPicPr>
          <p:cNvPr id="26" name="Picture 25" descr="switch.gif"/>
          <p:cNvPicPr>
            <a:picLocks noChangeAspect="1"/>
          </p:cNvPicPr>
          <p:nvPr/>
        </p:nvPicPr>
        <p:blipFill>
          <a:blip r:embed="rId4"/>
          <a:stretch>
            <a:fillRect/>
          </a:stretch>
        </p:blipFill>
        <p:spPr>
          <a:xfrm>
            <a:off x="3864240" y="3695841"/>
            <a:ext cx="1554096" cy="1553933"/>
          </a:xfrm>
          <a:prstGeom prst="rect">
            <a:avLst/>
          </a:prstGeom>
        </p:spPr>
      </p:pic>
      <p:sp>
        <p:nvSpPr>
          <p:cNvPr id="16" name="Rounded Rectangle 15"/>
          <p:cNvSpPr/>
          <p:nvPr/>
        </p:nvSpPr>
        <p:spPr>
          <a:xfrm>
            <a:off x="2436151" y="2687885"/>
            <a:ext cx="252016" cy="251989"/>
          </a:xfrm>
          <a:prstGeom prst="roundRect">
            <a:avLst>
              <a:gd name="adj" fmla="val 12366"/>
            </a:avLst>
          </a:prstGeom>
          <a:gradFill>
            <a:gsLst>
              <a:gs pos="0">
                <a:srgbClr val="92D050">
                  <a:alpha val="59000"/>
                </a:srgbClr>
              </a:gs>
              <a:gs pos="50000">
                <a:srgbClr val="92D050">
                  <a:alpha val="83000"/>
                </a:srgbClr>
              </a:gs>
              <a:gs pos="100000">
                <a:srgbClr val="92D050">
                  <a:alpha val="95000"/>
                </a:srgbClr>
              </a:gs>
            </a:gsLst>
            <a:path path="circle">
              <a:fillToRect l="50000" t="50000" r="50000" b="50000"/>
            </a:path>
          </a:gradFill>
          <a:ln>
            <a:solidFill>
              <a:srgbClr val="92D050"/>
            </a:solidFill>
          </a:ln>
          <a:effectLst>
            <a:outerShdw blurRad="50800" dist="50800" dir="5400000" algn="ctr" rotWithShape="0">
              <a:srgbClr val="92D050">
                <a:alpha val="2000"/>
              </a:srgbClr>
            </a:out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flatTx/>
          </a:bodyPr>
          <a:lstStyle/>
          <a:p>
            <a:pPr algn="ctr"/>
            <a:endParaRPr lang="en-US"/>
          </a:p>
        </p:txBody>
      </p:sp>
      <p:sp>
        <p:nvSpPr>
          <p:cNvPr id="5" name="TextBox 4"/>
          <p:cNvSpPr txBox="1"/>
          <p:nvPr/>
        </p:nvSpPr>
        <p:spPr>
          <a:xfrm>
            <a:off x="840052" y="2351900"/>
            <a:ext cx="1932120" cy="693351"/>
          </a:xfrm>
          <a:prstGeom prst="rect">
            <a:avLst/>
          </a:prstGeom>
          <a:noFill/>
        </p:spPr>
        <p:txBody>
          <a:bodyPr wrap="square" lIns="100794" tIns="50397" rIns="100794" bIns="50397" rtlCol="0">
            <a:spAutoFit/>
          </a:bodyPr>
          <a:lstStyle/>
          <a:p>
            <a:pPr algn="ctr"/>
            <a:r>
              <a:rPr lang="en-US" sz="3100" b="1" dirty="0">
                <a:solidFill>
                  <a:schemeClr val="tx2"/>
                </a:solidFill>
                <a:latin typeface="Arial" pitchFamily="34" charset="0"/>
                <a:cs typeface="Arial" pitchFamily="34" charset="0"/>
              </a:rPr>
              <a:t>Virtual</a:t>
            </a:r>
          </a:p>
          <a:p>
            <a:pPr algn="ctr"/>
            <a:r>
              <a:rPr lang="en-US" sz="3100" b="1" dirty="0">
                <a:solidFill>
                  <a:schemeClr val="tx2"/>
                </a:solidFill>
                <a:latin typeface="Arial" pitchFamily="34" charset="0"/>
                <a:cs typeface="Arial" pitchFamily="34" charset="0"/>
              </a:rPr>
              <a:t>Machine</a:t>
            </a:r>
          </a:p>
        </p:txBody>
      </p:sp>
      <p:sp>
        <p:nvSpPr>
          <p:cNvPr id="18" name="Rounded Rectangle 17"/>
          <p:cNvSpPr/>
          <p:nvPr/>
        </p:nvSpPr>
        <p:spPr>
          <a:xfrm>
            <a:off x="5124318" y="4283816"/>
            <a:ext cx="252016" cy="251989"/>
          </a:xfrm>
          <a:prstGeom prst="roundRect">
            <a:avLst>
              <a:gd name="adj" fmla="val 12366"/>
            </a:avLst>
          </a:prstGeom>
          <a:gradFill>
            <a:gsLst>
              <a:gs pos="0">
                <a:srgbClr val="92D050">
                  <a:alpha val="59000"/>
                </a:srgbClr>
              </a:gs>
              <a:gs pos="50000">
                <a:srgbClr val="92D050">
                  <a:alpha val="83000"/>
                </a:srgbClr>
              </a:gs>
              <a:gs pos="100000">
                <a:srgbClr val="92D050">
                  <a:alpha val="95000"/>
                </a:srgbClr>
              </a:gs>
            </a:gsLst>
            <a:path path="circle">
              <a:fillToRect l="50000" t="50000" r="50000" b="50000"/>
            </a:path>
          </a:gradFill>
          <a:ln>
            <a:solidFill>
              <a:srgbClr val="92D050"/>
            </a:solidFill>
          </a:ln>
          <a:effectLst>
            <a:outerShdw blurRad="50800" dist="50800" dir="5400000" algn="ctr" rotWithShape="0">
              <a:srgbClr val="92D050">
                <a:alpha val="2000"/>
              </a:srgbClr>
            </a:out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flatTx/>
          </a:bodyPr>
          <a:lstStyle/>
          <a:p>
            <a:pPr algn="ctr"/>
            <a:endParaRPr lang="en-US"/>
          </a:p>
        </p:txBody>
      </p:sp>
      <p:sp>
        <p:nvSpPr>
          <p:cNvPr id="19" name="Rounded Rectangle 18"/>
          <p:cNvSpPr/>
          <p:nvPr/>
        </p:nvSpPr>
        <p:spPr>
          <a:xfrm>
            <a:off x="2856177" y="2015913"/>
            <a:ext cx="252016" cy="251989"/>
          </a:xfrm>
          <a:prstGeom prst="roundRect">
            <a:avLst>
              <a:gd name="adj" fmla="val 12366"/>
            </a:avLst>
          </a:prstGeom>
          <a:gradFill>
            <a:gsLst>
              <a:gs pos="0">
                <a:srgbClr val="92D050">
                  <a:alpha val="59000"/>
                </a:srgbClr>
              </a:gs>
              <a:gs pos="50000">
                <a:srgbClr val="92D050">
                  <a:alpha val="83000"/>
                </a:srgbClr>
              </a:gs>
              <a:gs pos="100000">
                <a:srgbClr val="92D050">
                  <a:alpha val="95000"/>
                </a:srgbClr>
              </a:gs>
            </a:gsLst>
            <a:path path="circle">
              <a:fillToRect l="50000" t="50000" r="50000" b="50000"/>
            </a:path>
          </a:gradFill>
          <a:ln>
            <a:solidFill>
              <a:srgbClr val="92D050"/>
            </a:solidFill>
          </a:ln>
          <a:effectLst>
            <a:outerShdw blurRad="50800" dist="50800" dir="5400000" algn="ctr" rotWithShape="0">
              <a:srgbClr val="92D050">
                <a:alpha val="2000"/>
              </a:srgbClr>
            </a:out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flatTx/>
          </a:bodyPr>
          <a:lstStyle/>
          <a:p>
            <a:pPr algn="ctr"/>
            <a:endParaRPr lang="en-US"/>
          </a:p>
        </p:txBody>
      </p:sp>
      <p:sp>
        <p:nvSpPr>
          <p:cNvPr id="20" name="Rounded Rectangle 19"/>
          <p:cNvSpPr/>
          <p:nvPr/>
        </p:nvSpPr>
        <p:spPr>
          <a:xfrm>
            <a:off x="5124318" y="4283816"/>
            <a:ext cx="252016" cy="251989"/>
          </a:xfrm>
          <a:prstGeom prst="roundRect">
            <a:avLst>
              <a:gd name="adj" fmla="val 12366"/>
            </a:avLst>
          </a:prstGeom>
          <a:gradFill>
            <a:gsLst>
              <a:gs pos="0">
                <a:srgbClr val="92D050">
                  <a:alpha val="59000"/>
                </a:srgbClr>
              </a:gs>
              <a:gs pos="50000">
                <a:srgbClr val="92D050">
                  <a:alpha val="83000"/>
                </a:srgbClr>
              </a:gs>
              <a:gs pos="100000">
                <a:srgbClr val="92D050">
                  <a:alpha val="95000"/>
                </a:srgbClr>
              </a:gs>
            </a:gsLst>
            <a:path path="circle">
              <a:fillToRect l="50000" t="50000" r="50000" b="50000"/>
            </a:path>
          </a:gradFill>
          <a:ln>
            <a:solidFill>
              <a:srgbClr val="92D050"/>
            </a:solidFill>
          </a:ln>
          <a:effectLst>
            <a:outerShdw blurRad="50800" dist="50800" dir="5400000" algn="ctr" rotWithShape="0">
              <a:srgbClr val="92D050">
                <a:alpha val="2000"/>
              </a:srgbClr>
            </a:out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flatTx/>
          </a:bodyPr>
          <a:lstStyle/>
          <a:p>
            <a:pPr algn="ctr"/>
            <a:endParaRPr lang="en-US"/>
          </a:p>
        </p:txBody>
      </p:sp>
      <p:sp>
        <p:nvSpPr>
          <p:cNvPr id="27" name="TextBox 26"/>
          <p:cNvSpPr txBox="1"/>
          <p:nvPr/>
        </p:nvSpPr>
        <p:spPr>
          <a:xfrm>
            <a:off x="3108192" y="3611845"/>
            <a:ext cx="3024188" cy="414108"/>
          </a:xfrm>
          <a:prstGeom prst="rect">
            <a:avLst/>
          </a:prstGeom>
          <a:noFill/>
        </p:spPr>
        <p:txBody>
          <a:bodyPr wrap="square" lIns="100794" tIns="50397" rIns="100794" bIns="50397" rtlCol="0">
            <a:spAutoFit/>
          </a:bodyPr>
          <a:lstStyle/>
          <a:p>
            <a:pPr algn="ctr"/>
            <a:r>
              <a:rPr lang="en-US" sz="3100" b="1" dirty="0">
                <a:solidFill>
                  <a:schemeClr val="tx2"/>
                </a:solidFill>
                <a:latin typeface="Arial" pitchFamily="34" charset="0"/>
                <a:cs typeface="Arial" pitchFamily="34" charset="0"/>
              </a:rPr>
              <a:t>Multicast</a:t>
            </a:r>
          </a:p>
        </p:txBody>
      </p:sp>
      <p:sp>
        <p:nvSpPr>
          <p:cNvPr id="22" name="Rounded Rectangle 21"/>
          <p:cNvSpPr/>
          <p:nvPr/>
        </p:nvSpPr>
        <p:spPr>
          <a:xfrm>
            <a:off x="6048375" y="4871790"/>
            <a:ext cx="2856177" cy="1427939"/>
          </a:xfrm>
          <a:prstGeom prst="roundRect">
            <a:avLst>
              <a:gd name="adj" fmla="val 12366"/>
            </a:avLst>
          </a:prstGeom>
          <a:noFill/>
          <a:ln>
            <a:solidFill>
              <a:srgbClr val="FF0000"/>
            </a:solidFill>
          </a:ln>
          <a:effectLst>
            <a:outerShdw blurRad="50800" dist="50800" dir="5400000" algn="ctr" rotWithShape="0">
              <a:srgbClr val="92D050">
                <a:alpha val="2000"/>
              </a:srgbClr>
            </a:out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flatTx/>
          </a:bodyPr>
          <a:lstStyle/>
          <a:p>
            <a:pPr algn="ctr"/>
            <a:endParaRPr lang="en-US"/>
          </a:p>
        </p:txBody>
      </p:sp>
      <p:sp>
        <p:nvSpPr>
          <p:cNvPr id="10" name="Rounded Rectangle 9"/>
          <p:cNvSpPr/>
          <p:nvPr/>
        </p:nvSpPr>
        <p:spPr>
          <a:xfrm>
            <a:off x="6048375" y="1931917"/>
            <a:ext cx="2856177" cy="1427939"/>
          </a:xfrm>
          <a:prstGeom prst="roundRect">
            <a:avLst>
              <a:gd name="adj" fmla="val 12366"/>
            </a:avLst>
          </a:prstGeom>
          <a:noFill/>
          <a:ln>
            <a:solidFill>
              <a:srgbClr val="FF0000"/>
            </a:solidFill>
          </a:ln>
          <a:effectLst>
            <a:outerShdw blurRad="50800" dist="50800" dir="5400000" algn="ctr" rotWithShape="0">
              <a:srgbClr val="92D050">
                <a:alpha val="2000"/>
              </a:srgbClr>
            </a:out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flatTx/>
          </a:bodyPr>
          <a:lstStyle/>
          <a:p>
            <a:pPr algn="ctr"/>
            <a:endParaRPr lang="en-US"/>
          </a:p>
        </p:txBody>
      </p:sp>
      <p:sp>
        <p:nvSpPr>
          <p:cNvPr id="33" name="TextBox 32"/>
          <p:cNvSpPr txBox="1"/>
          <p:nvPr/>
        </p:nvSpPr>
        <p:spPr>
          <a:xfrm>
            <a:off x="6216386" y="2267903"/>
            <a:ext cx="588036" cy="504774"/>
          </a:xfrm>
          <a:prstGeom prst="rect">
            <a:avLst/>
          </a:prstGeom>
          <a:noFill/>
        </p:spPr>
        <p:txBody>
          <a:bodyPr wrap="square" lIns="100794" tIns="50397" rIns="100794" bIns="50397" rtlCol="0">
            <a:spAutoFit/>
          </a:bodyPr>
          <a:lstStyle/>
          <a:p>
            <a:r>
              <a:rPr lang="en-US" sz="4000" dirty="0">
                <a:solidFill>
                  <a:schemeClr val="tx2"/>
                </a:solidFill>
                <a:latin typeface="Arial" pitchFamily="34" charset="0"/>
                <a:cs typeface="Arial" pitchFamily="34" charset="0"/>
              </a:rPr>
              <a:t>?</a:t>
            </a:r>
          </a:p>
        </p:txBody>
      </p:sp>
      <p:sp>
        <p:nvSpPr>
          <p:cNvPr id="35" name="TextBox 34"/>
          <p:cNvSpPr txBox="1"/>
          <p:nvPr/>
        </p:nvSpPr>
        <p:spPr>
          <a:xfrm>
            <a:off x="6132380" y="5207777"/>
            <a:ext cx="588036" cy="504774"/>
          </a:xfrm>
          <a:prstGeom prst="rect">
            <a:avLst/>
          </a:prstGeom>
          <a:noFill/>
        </p:spPr>
        <p:txBody>
          <a:bodyPr wrap="square" lIns="100794" tIns="50397" rIns="100794" bIns="50397" rtlCol="0">
            <a:spAutoFit/>
          </a:bodyPr>
          <a:lstStyle/>
          <a:p>
            <a:r>
              <a:rPr lang="en-US" sz="4000" dirty="0">
                <a:solidFill>
                  <a:schemeClr val="tx2"/>
                </a:solidFill>
                <a:latin typeface="Arial" pitchFamily="34" charset="0"/>
                <a:cs typeface="Arial" pitchFamily="34" charset="0"/>
              </a:rPr>
              <a:t>?</a:t>
            </a:r>
          </a:p>
        </p:txBody>
      </p:sp>
      <p:sp>
        <p:nvSpPr>
          <p:cNvPr id="36" name="Rounded Rectangle 35"/>
          <p:cNvSpPr/>
          <p:nvPr/>
        </p:nvSpPr>
        <p:spPr>
          <a:xfrm>
            <a:off x="4536281" y="4283816"/>
            <a:ext cx="252016" cy="251989"/>
          </a:xfrm>
          <a:prstGeom prst="roundRect">
            <a:avLst>
              <a:gd name="adj" fmla="val 12366"/>
            </a:avLst>
          </a:prstGeom>
          <a:gradFill>
            <a:gsLst>
              <a:gs pos="0">
                <a:srgbClr val="92D050">
                  <a:alpha val="59000"/>
                </a:srgbClr>
              </a:gs>
              <a:gs pos="50000">
                <a:srgbClr val="92D050">
                  <a:alpha val="83000"/>
                </a:srgbClr>
              </a:gs>
              <a:gs pos="100000">
                <a:srgbClr val="92D050">
                  <a:alpha val="95000"/>
                </a:srgbClr>
              </a:gs>
            </a:gsLst>
            <a:path path="circle">
              <a:fillToRect l="50000" t="50000" r="50000" b="50000"/>
            </a:path>
          </a:gradFill>
          <a:ln>
            <a:solidFill>
              <a:srgbClr val="92D050"/>
            </a:solidFill>
          </a:ln>
          <a:effectLst>
            <a:outerShdw blurRad="50800" dist="50800" dir="5400000" algn="ctr" rotWithShape="0">
              <a:srgbClr val="92D050">
                <a:alpha val="2000"/>
              </a:srgbClr>
            </a:out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flatTx/>
          </a:bodyPr>
          <a:lstStyle/>
          <a:p>
            <a:pPr algn="ctr"/>
            <a:endParaRPr lang="en-US"/>
          </a:p>
        </p:txBody>
      </p:sp>
      <p:sp>
        <p:nvSpPr>
          <p:cNvPr id="40" name="Rounded Rectangle 39"/>
          <p:cNvSpPr/>
          <p:nvPr/>
        </p:nvSpPr>
        <p:spPr>
          <a:xfrm>
            <a:off x="4536281" y="4283816"/>
            <a:ext cx="252016" cy="251989"/>
          </a:xfrm>
          <a:prstGeom prst="roundRect">
            <a:avLst>
              <a:gd name="adj" fmla="val 12366"/>
            </a:avLst>
          </a:prstGeom>
          <a:gradFill>
            <a:gsLst>
              <a:gs pos="0">
                <a:srgbClr val="92D050">
                  <a:alpha val="59000"/>
                </a:srgbClr>
              </a:gs>
              <a:gs pos="50000">
                <a:srgbClr val="92D050">
                  <a:alpha val="83000"/>
                </a:srgbClr>
              </a:gs>
              <a:gs pos="100000">
                <a:srgbClr val="92D050">
                  <a:alpha val="95000"/>
                </a:srgbClr>
              </a:gs>
            </a:gsLst>
            <a:path path="circle">
              <a:fillToRect l="50000" t="50000" r="50000" b="50000"/>
            </a:path>
          </a:gradFill>
          <a:ln>
            <a:solidFill>
              <a:srgbClr val="92D050"/>
            </a:solidFill>
          </a:ln>
          <a:effectLst>
            <a:outerShdw blurRad="50800" dist="50800" dir="5400000" algn="ctr" rotWithShape="0">
              <a:srgbClr val="92D050">
                <a:alpha val="2000"/>
              </a:srgbClr>
            </a:outerShdw>
          </a:effectLst>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flatTx/>
          </a:bodyPr>
          <a:lstStyle/>
          <a:p>
            <a:pPr algn="ctr"/>
            <a:endParaRPr lang="en-US"/>
          </a:p>
        </p:txBody>
      </p:sp>
      <p:sp>
        <p:nvSpPr>
          <p:cNvPr id="80" name="TextBox 79"/>
          <p:cNvSpPr txBox="1"/>
          <p:nvPr/>
        </p:nvSpPr>
        <p:spPr>
          <a:xfrm>
            <a:off x="8870123" y="1931917"/>
            <a:ext cx="1260078" cy="343576"/>
          </a:xfrm>
          <a:prstGeom prst="rect">
            <a:avLst/>
          </a:prstGeom>
          <a:noFill/>
        </p:spPr>
        <p:txBody>
          <a:bodyPr wrap="square" lIns="100794" tIns="50397" rIns="100794" bIns="50397" rtlCol="0">
            <a:spAutoFit/>
          </a:bodyPr>
          <a:lstStyle/>
          <a:p>
            <a:pPr algn="ctr"/>
            <a:r>
              <a:rPr lang="en-US" sz="2400" dirty="0">
                <a:solidFill>
                  <a:schemeClr val="tx2"/>
                </a:solidFill>
              </a:rPr>
              <a:t>Clone </a:t>
            </a:r>
            <a:r>
              <a:rPr lang="en-US" sz="2400" dirty="0" smtClean="0">
                <a:solidFill>
                  <a:schemeClr val="tx2"/>
                </a:solidFill>
              </a:rPr>
              <a:t>1</a:t>
            </a:r>
            <a:endParaRPr lang="en-US" sz="2400" dirty="0">
              <a:solidFill>
                <a:schemeClr val="tx2"/>
              </a:solidFill>
            </a:endParaRPr>
          </a:p>
        </p:txBody>
      </p:sp>
      <p:sp>
        <p:nvSpPr>
          <p:cNvPr id="81" name="TextBox 80"/>
          <p:cNvSpPr txBox="1"/>
          <p:nvPr/>
        </p:nvSpPr>
        <p:spPr>
          <a:xfrm>
            <a:off x="8785226" y="4846637"/>
            <a:ext cx="1295399" cy="343576"/>
          </a:xfrm>
          <a:prstGeom prst="rect">
            <a:avLst/>
          </a:prstGeom>
          <a:noFill/>
        </p:spPr>
        <p:txBody>
          <a:bodyPr wrap="square" lIns="100794" tIns="50397" rIns="100794" bIns="50397" rtlCol="0">
            <a:spAutoFit/>
          </a:bodyPr>
          <a:lstStyle/>
          <a:p>
            <a:pPr algn="ctr"/>
            <a:r>
              <a:rPr lang="en-US" sz="2400" dirty="0">
                <a:solidFill>
                  <a:schemeClr val="tx2"/>
                </a:solidFill>
              </a:rPr>
              <a:t>Clone </a:t>
            </a:r>
            <a:r>
              <a:rPr lang="en-US" sz="2400" dirty="0" smtClean="0">
                <a:solidFill>
                  <a:schemeClr val="tx2"/>
                </a:solidFill>
              </a:rPr>
              <a:t>2</a:t>
            </a:r>
            <a:endParaRPr lang="en-US" sz="2400" dirty="0">
              <a:solidFill>
                <a:schemeClr val="tx2"/>
              </a:solidFill>
            </a:endParaRPr>
          </a:p>
        </p:txBody>
      </p:sp>
      <p:sp>
        <p:nvSpPr>
          <p:cNvPr id="9" name="TextBox 8"/>
          <p:cNvSpPr txBox="1"/>
          <p:nvPr/>
        </p:nvSpPr>
        <p:spPr>
          <a:xfrm>
            <a:off x="252016" y="3779838"/>
            <a:ext cx="2940182" cy="414108"/>
          </a:xfrm>
          <a:prstGeom prst="rect">
            <a:avLst/>
          </a:prstGeom>
          <a:noFill/>
        </p:spPr>
        <p:txBody>
          <a:bodyPr wrap="square" lIns="100794" tIns="50397" rIns="100794" bIns="50397" rtlCol="0">
            <a:spAutoFit/>
          </a:bodyPr>
          <a:lstStyle/>
          <a:p>
            <a:pPr algn="ctr"/>
            <a:r>
              <a:rPr lang="en-US" sz="3100" b="1" dirty="0">
                <a:solidFill>
                  <a:schemeClr val="tx1"/>
                </a:solidFill>
                <a:latin typeface="Arial" pitchFamily="34" charset="0"/>
                <a:cs typeface="Arial" pitchFamily="34" charset="0"/>
              </a:rPr>
              <a:t>VM Descriptor</a:t>
            </a:r>
          </a:p>
        </p:txBody>
      </p:sp>
      <p:sp>
        <p:nvSpPr>
          <p:cNvPr id="42" name="Title 41"/>
          <p:cNvSpPr>
            <a:spLocks noGrp="1"/>
          </p:cNvSpPr>
          <p:nvPr>
            <p:ph type="title"/>
          </p:nvPr>
        </p:nvSpPr>
        <p:spPr/>
        <p:txBody>
          <a:bodyPr/>
          <a:lstStyle/>
          <a:p>
            <a:r>
              <a:rPr lang="en-CA" dirty="0" smtClean="0"/>
              <a:t>Cloning – Some Detail</a:t>
            </a:r>
            <a:endParaRPr lang="en-CA"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000"/>
                                        <p:tgtEl>
                                          <p:spTgt spid="4"/>
                                        </p:tgtEl>
                                      </p:cBhvr>
                                    </p:animEffect>
                                    <p:set>
                                      <p:cBhvr>
                                        <p:cTn id="7" dur="1" fill="hold">
                                          <p:stCondLst>
                                            <p:cond delay="999"/>
                                          </p:stCondLst>
                                        </p:cTn>
                                        <p:tgtEl>
                                          <p:spTgt spid="4"/>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1000"/>
                                        <p:tgtEl>
                                          <p:spTgt spid="5"/>
                                        </p:tgtEl>
                                      </p:cBhvr>
                                    </p:animEffect>
                                    <p:set>
                                      <p:cBhvr>
                                        <p:cTn id="10" dur="1" fill="hold">
                                          <p:stCondLst>
                                            <p:cond delay="999"/>
                                          </p:stCondLst>
                                        </p:cTn>
                                        <p:tgtEl>
                                          <p:spTgt spid="5"/>
                                        </p:tgtEl>
                                        <p:attrNameLst>
                                          <p:attrName>style.visibility</p:attrName>
                                        </p:attrNameLst>
                                      </p:cBhvr>
                                      <p:to>
                                        <p:strVal val="hidden"/>
                                      </p:to>
                                    </p:se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childTnLst>
                                </p:cTn>
                              </p:par>
                              <p:par>
                                <p:cTn id="17" presetID="47"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4">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xit" presetSubtype="0" fill="hold" grpId="1" nodeType="withEffect">
                                  <p:stCondLst>
                                    <p:cond delay="0"/>
                                  </p:stCondLst>
                                  <p:childTnLst>
                                    <p:set>
                                      <p:cBhvr>
                                        <p:cTn id="36" dur="1" fill="hold">
                                          <p:stCondLst>
                                            <p:cond delay="0"/>
                                          </p:stCondLst>
                                        </p:cTn>
                                        <p:tgtEl>
                                          <p:spTgt spid="34">
                                            <p:txEl>
                                              <p:pRg st="1" end="1"/>
                                            </p:txEl>
                                          </p:spTgt>
                                        </p:tgtEl>
                                        <p:attrNameLst>
                                          <p:attrName>style.visibility</p:attrName>
                                        </p:attrNameLst>
                                      </p:cBhvr>
                                      <p:to>
                                        <p:strVal val="hidden"/>
                                      </p:to>
                                    </p:set>
                                  </p:childTnLst>
                                </p:cTn>
                              </p:par>
                              <p:par>
                                <p:cTn id="37" presetID="1" presetClass="entr" presetSubtype="0"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par>
                                <p:cTn id="39" presetID="1" presetClass="entr" presetSubtype="0" fill="hold" grpId="1"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grpId="1" nodeType="with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par>
                                <p:cTn id="43" presetID="1" presetClass="entr" presetSubtype="0" fill="hold" grpId="1" nodeType="with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childTnLst>
                          </p:cTn>
                        </p:par>
                        <p:par>
                          <p:cTn id="45" fill="hold">
                            <p:stCondLst>
                              <p:cond delay="0"/>
                            </p:stCondLst>
                            <p:childTnLst>
                              <p:par>
                                <p:cTn id="46" presetID="0" presetClass="path" presetSubtype="0" accel="50000" decel="50000" fill="hold" grpId="0" nodeType="afterEffect">
                                  <p:stCondLst>
                                    <p:cond delay="0"/>
                                  </p:stCondLst>
                                  <p:childTnLst>
                                    <p:animMotion origin="layout" path="M 0 1.11111E-6 C 0.05503 0.01018 0.2349 0.0044 0.32986 0.06111 C 0.42483 0.11782 0.51997 0.28241 0.57014 0.34074 " pathEditMode="relative" rAng="0" ptsTypes="aaa">
                                      <p:cBhvr>
                                        <p:cTn id="47" dur="2000" fill="hold"/>
                                        <p:tgtEl>
                                          <p:spTgt spid="24"/>
                                        </p:tgtEl>
                                        <p:attrNameLst>
                                          <p:attrName>ppt_x</p:attrName>
                                          <p:attrName>ppt_y</p:attrName>
                                        </p:attrNameLst>
                                      </p:cBhvr>
                                      <p:rCtr x="285" y="170"/>
                                    </p:animMotion>
                                  </p:childTnLst>
                                </p:cTn>
                              </p:par>
                              <p:par>
                                <p:cTn id="48" presetID="0" presetClass="path" presetSubtype="0" accel="50000" decel="50000" fill="hold" grpId="0" nodeType="withEffect">
                                  <p:stCondLst>
                                    <p:cond delay="0"/>
                                  </p:stCondLst>
                                  <p:childTnLst>
                                    <p:animMotion origin="layout" path="M -3.33333E-6 -4.44444E-6 C 0.05677 0.0125 0.24445 0.01713 0.34045 0.07477 C 0.43646 0.13241 0.52674 0.28912 0.57587 0.34561 " pathEditMode="relative" rAng="0" ptsTypes="aaa">
                                      <p:cBhvr>
                                        <p:cTn id="49" dur="2000" fill="hold"/>
                                        <p:tgtEl>
                                          <p:spTgt spid="25"/>
                                        </p:tgtEl>
                                        <p:attrNameLst>
                                          <p:attrName>ppt_x</p:attrName>
                                          <p:attrName>ppt_y</p:attrName>
                                        </p:attrNameLst>
                                      </p:cBhvr>
                                      <p:rCtr x="288" y="173"/>
                                    </p:animMotion>
                                  </p:childTnLst>
                                </p:cTn>
                              </p:par>
                              <p:par>
                                <p:cTn id="50" presetID="0" presetClass="path" presetSubtype="0" accel="50000" decel="50000" fill="hold" grpId="0" nodeType="withEffect">
                                  <p:stCondLst>
                                    <p:cond delay="0"/>
                                  </p:stCondLst>
                                  <p:childTnLst>
                                    <p:animMotion origin="layout" path="M 0 1.11111E-6 C 0.06458 0.01227 0.29288 0.08217 0.38785 0.07407 C 0.48281 0.06597 0.53194 -0.02315 0.57014 -0.04861 " pathEditMode="relative" rAng="0" ptsTypes="aaa">
                                      <p:cBhvr>
                                        <p:cTn id="51" dur="2000" fill="hold"/>
                                        <p:tgtEl>
                                          <p:spTgt spid="12"/>
                                        </p:tgtEl>
                                        <p:attrNameLst>
                                          <p:attrName>ppt_x</p:attrName>
                                          <p:attrName>ppt_y</p:attrName>
                                        </p:attrNameLst>
                                      </p:cBhvr>
                                      <p:rCtr x="285" y="17"/>
                                    </p:animMotion>
                                  </p:childTnLst>
                                </p:cTn>
                              </p:par>
                              <p:par>
                                <p:cTn id="52" presetID="0" presetClass="path" presetSubtype="0" accel="50000" decel="50000" fill="hold" grpId="0" nodeType="withEffect">
                                  <p:stCondLst>
                                    <p:cond delay="0"/>
                                  </p:stCondLst>
                                  <p:childTnLst>
                                    <p:animMotion origin="layout" path="M -3.33333E-6 -4.44444E-6 C 0.06459 0.01274 0.29098 0.08473 0.38716 0.07686 C 0.48334 0.06899 0.53785 -0.02199 0.57761 -0.04791 " pathEditMode="relative" rAng="0" ptsTypes="aaa">
                                      <p:cBhvr>
                                        <p:cTn id="53" dur="2000" fill="hold"/>
                                        <p:tgtEl>
                                          <p:spTgt spid="13"/>
                                        </p:tgtEl>
                                        <p:attrNameLst>
                                          <p:attrName>ppt_x</p:attrName>
                                          <p:attrName>ppt_y</p:attrName>
                                        </p:attrNameLst>
                                      </p:cBhvr>
                                      <p:rCtr x="289" y="18"/>
                                    </p:animMotion>
                                  </p:childTnLst>
                                </p:cTn>
                              </p:par>
                            </p:childTnLst>
                          </p:cTn>
                        </p:par>
                        <p:par>
                          <p:cTn id="54" fill="hold">
                            <p:stCondLst>
                              <p:cond delay="2000"/>
                            </p:stCondLst>
                            <p:childTnLst>
                              <p:par>
                                <p:cTn id="55" presetID="1" presetClass="entr" presetSubtype="0" fill="hold" grpId="0" nodeType="afterEffect">
                                  <p:stCondLst>
                                    <p:cond delay="0"/>
                                  </p:stCondLst>
                                  <p:childTnLst>
                                    <p:set>
                                      <p:cBhvr>
                                        <p:cTn id="56" dur="1" fill="hold">
                                          <p:stCondLst>
                                            <p:cond delay="0"/>
                                          </p:stCondLst>
                                        </p:cTn>
                                        <p:tgtEl>
                                          <p:spTgt spid="1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3"/>
                                        </p:tgtEl>
                                        <p:attrNameLst>
                                          <p:attrName>style.visibility</p:attrName>
                                        </p:attrNameLst>
                                      </p:cBhvr>
                                      <p:to>
                                        <p:strVal val="visible"/>
                                      </p:to>
                                    </p:set>
                                  </p:childTnLst>
                                </p:cTn>
                              </p:par>
                              <p:par>
                                <p:cTn id="67" presetID="0" presetClass="path" presetSubtype="0" accel="50000" decel="50000" fill="hold" grpId="1" nodeType="withEffect">
                                  <p:stCondLst>
                                    <p:cond delay="0"/>
                                  </p:stCondLst>
                                  <p:childTnLst>
                                    <p:animMotion origin="layout" path="M -3.33333E-6 4.04624E-7 C -0.00711 0.01156 -0.00191 0.02335 -0.06562 0.02636 C -0.12934 0.02936 -0.31597 0.01965 -0.38194 0.01803 " pathEditMode="relative" rAng="0" ptsTypes="aaa">
                                      <p:cBhvr>
                                        <p:cTn id="68" dur="2000" fill="hold"/>
                                        <p:tgtEl>
                                          <p:spTgt spid="33"/>
                                        </p:tgtEl>
                                        <p:attrNameLst>
                                          <p:attrName>ppt_x</p:attrName>
                                          <p:attrName>ppt_y</p:attrName>
                                        </p:attrNameLst>
                                      </p:cBhvr>
                                      <p:rCtr x="-191" y="15"/>
                                    </p:animMotion>
                                  </p:childTnLst>
                                </p:cTn>
                              </p:par>
                            </p:childTnLst>
                          </p:cTn>
                        </p:par>
                        <p:par>
                          <p:cTn id="69" fill="hold">
                            <p:stCondLst>
                              <p:cond delay="2000"/>
                            </p:stCondLst>
                            <p:childTnLst>
                              <p:par>
                                <p:cTn id="70" presetID="1" presetClass="exit" presetSubtype="0" fill="hold" grpId="2" nodeType="afterEffect">
                                  <p:stCondLst>
                                    <p:cond delay="0"/>
                                  </p:stCondLst>
                                  <p:childTnLst>
                                    <p:set>
                                      <p:cBhvr>
                                        <p:cTn id="71" dur="1" fill="hold">
                                          <p:stCondLst>
                                            <p:cond delay="0"/>
                                          </p:stCondLst>
                                        </p:cTn>
                                        <p:tgtEl>
                                          <p:spTgt spid="33"/>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16"/>
                                        </p:tgtEl>
                                        <p:attrNameLst>
                                          <p:attrName>style.visibility</p:attrName>
                                        </p:attrNameLst>
                                      </p:cBhvr>
                                      <p:to>
                                        <p:strVal val="visible"/>
                                      </p:to>
                                    </p:set>
                                  </p:childTnLst>
                                </p:cTn>
                              </p:par>
                              <p:par>
                                <p:cTn id="76" presetID="0" presetClass="path" presetSubtype="0" accel="50000" fill="hold" grpId="1" nodeType="withEffect">
                                  <p:stCondLst>
                                    <p:cond delay="0"/>
                                  </p:stCondLst>
                                  <p:childTnLst>
                                    <p:animMotion origin="layout" path="M -0.0099 -0.00069 C 0.01389 0.00439 0.09722 -0.00254 0.13264 0.02983 C 0.16805 0.0622 0.18854 0.15977 0.20312 0.19376 " pathEditMode="relative" rAng="0" ptsTypes="aaa">
                                      <p:cBhvr>
                                        <p:cTn id="77" dur="2000" fill="hold"/>
                                        <p:tgtEl>
                                          <p:spTgt spid="16"/>
                                        </p:tgtEl>
                                        <p:attrNameLst>
                                          <p:attrName>ppt_x</p:attrName>
                                          <p:attrName>ppt_y</p:attrName>
                                        </p:attrNameLst>
                                      </p:cBhvr>
                                      <p:rCtr x="106" y="96"/>
                                    </p:animMotion>
                                  </p:childTnLst>
                                </p:cTn>
                              </p:par>
                            </p:childTnLst>
                          </p:cTn>
                        </p:par>
                        <p:par>
                          <p:cTn id="78" fill="hold">
                            <p:stCondLst>
                              <p:cond delay="2000"/>
                            </p:stCondLst>
                            <p:childTnLst>
                              <p:par>
                                <p:cTn id="79" presetID="1" presetClass="exit" presetSubtype="0" fill="hold" grpId="2" nodeType="afterEffect">
                                  <p:stCondLst>
                                    <p:cond delay="0"/>
                                  </p:stCondLst>
                                  <p:childTnLst>
                                    <p:set>
                                      <p:cBhvr>
                                        <p:cTn id="80" dur="1" fill="hold">
                                          <p:stCondLst>
                                            <p:cond delay="0"/>
                                          </p:stCondLst>
                                        </p:cTn>
                                        <p:tgtEl>
                                          <p:spTgt spid="16"/>
                                        </p:tgtEl>
                                        <p:attrNameLst>
                                          <p:attrName>style.visibility</p:attrName>
                                        </p:attrNameLst>
                                      </p:cBhvr>
                                      <p:to>
                                        <p:strVal val="hidden"/>
                                      </p:to>
                                    </p:set>
                                  </p:childTnLst>
                                </p:cTn>
                              </p:par>
                              <p:par>
                                <p:cTn id="81" presetID="1" presetClass="entr" presetSubtype="0" fill="hold" grpId="0" nodeType="withEffect">
                                  <p:stCondLst>
                                    <p:cond delay="0"/>
                                  </p:stCondLst>
                                  <p:childTnLst>
                                    <p:set>
                                      <p:cBhvr>
                                        <p:cTn id="82" dur="1" fill="hold">
                                          <p:stCondLst>
                                            <p:cond delay="0"/>
                                          </p:stCondLst>
                                        </p:cTn>
                                        <p:tgtEl>
                                          <p:spTgt spid="40"/>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36"/>
                                        </p:tgtEl>
                                        <p:attrNameLst>
                                          <p:attrName>style.visibility</p:attrName>
                                        </p:attrNameLst>
                                      </p:cBhvr>
                                      <p:to>
                                        <p:strVal val="visible"/>
                                      </p:to>
                                    </p:set>
                                  </p:childTnLst>
                                </p:cTn>
                              </p:par>
                            </p:childTnLst>
                          </p:cTn>
                        </p:par>
                        <p:par>
                          <p:cTn id="85" fill="hold">
                            <p:stCondLst>
                              <p:cond delay="2000"/>
                            </p:stCondLst>
                            <p:childTnLst>
                              <p:par>
                                <p:cTn id="86" presetID="0" presetClass="path" presetSubtype="0" decel="50000" fill="hold" grpId="1" nodeType="afterEffect">
                                  <p:stCondLst>
                                    <p:cond delay="0"/>
                                  </p:stCondLst>
                                  <p:childTnLst>
                                    <p:animMotion origin="layout" path="M 0.00781 -0.00162 C 0.02639 -0.00139 0.08559 -0.01387 0.11944 0.00023 C 0.1533 0.01433 0.19219 0.06589 0.21128 0.08324 " pathEditMode="relative" rAng="0" ptsTypes="aaa">
                                      <p:cBhvr>
                                        <p:cTn id="87" dur="2000" fill="hold"/>
                                        <p:tgtEl>
                                          <p:spTgt spid="40"/>
                                        </p:tgtEl>
                                        <p:attrNameLst>
                                          <p:attrName>ppt_x</p:attrName>
                                          <p:attrName>ppt_y</p:attrName>
                                        </p:attrNameLst>
                                      </p:cBhvr>
                                      <p:rCtr x="102" y="36"/>
                                    </p:animMotion>
                                  </p:childTnLst>
                                </p:cTn>
                              </p:par>
                              <p:par>
                                <p:cTn id="88" presetID="0" presetClass="path" presetSubtype="0" decel="50000" fill="hold" grpId="1" nodeType="withEffect">
                                  <p:stCondLst>
                                    <p:cond delay="0"/>
                                  </p:stCondLst>
                                  <p:childTnLst>
                                    <p:animMotion origin="layout" path="M 0.00781 -0.00162 C 0.03924 -0.01295 0.16163 -0.01827 0.19635 -0.06937 C 0.23108 -0.12046 0.21198 -0.2578 0.21615 -0.30752 " pathEditMode="relative" rAng="0" ptsTypes="aaa">
                                      <p:cBhvr>
                                        <p:cTn id="89" dur="2000" fill="hold"/>
                                        <p:tgtEl>
                                          <p:spTgt spid="36"/>
                                        </p:tgtEl>
                                        <p:attrNameLst>
                                          <p:attrName>ppt_x</p:attrName>
                                          <p:attrName>ppt_y</p:attrName>
                                        </p:attrNameLst>
                                      </p:cBhvr>
                                      <p:rCtr x="112" y="-153"/>
                                    </p:animMotion>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0"/>
                                  </p:stCondLst>
                                  <p:childTnLst>
                                    <p:set>
                                      <p:cBhvr>
                                        <p:cTn id="93" dur="1" fill="hold">
                                          <p:stCondLst>
                                            <p:cond delay="0"/>
                                          </p:stCondLst>
                                        </p:cTn>
                                        <p:tgtEl>
                                          <p:spTgt spid="35"/>
                                        </p:tgtEl>
                                        <p:attrNameLst>
                                          <p:attrName>style.visibility</p:attrName>
                                        </p:attrNameLst>
                                      </p:cBhvr>
                                      <p:to>
                                        <p:strVal val="visible"/>
                                      </p:to>
                                    </p:set>
                                  </p:childTnLst>
                                </p:cTn>
                              </p:par>
                              <p:par>
                                <p:cTn id="94" presetID="0" presetClass="path" presetSubtype="0" accel="50000" decel="50000" fill="hold" grpId="1" nodeType="withEffect">
                                  <p:stCondLst>
                                    <p:cond delay="0"/>
                                  </p:stCondLst>
                                  <p:childTnLst>
                                    <p:animMotion origin="layout" path="M 0 1.09827E-6 C -0.00712 0.01156 -0.02448 0.02011 -0.06562 0.02636 C -0.10677 0.0326 -0.21354 0.09017 -0.2474 0.03792 C -0.28125 -0.01434 -0.25 -0.22451 -0.26858 -0.2874 C -0.28715 -0.35029 -0.3401 -0.32902 -0.35885 -0.33989 " pathEditMode="relative" rAng="0" ptsTypes="aaaaa">
                                      <p:cBhvr>
                                        <p:cTn id="95" dur="2000" fill="hold"/>
                                        <p:tgtEl>
                                          <p:spTgt spid="35"/>
                                        </p:tgtEl>
                                        <p:attrNameLst>
                                          <p:attrName>ppt_x</p:attrName>
                                          <p:attrName>ppt_y</p:attrName>
                                        </p:attrNameLst>
                                      </p:cBhvr>
                                      <p:rCtr x="-180" y="-130"/>
                                    </p:animMotion>
                                  </p:childTnLst>
                                </p:cTn>
                              </p:par>
                            </p:childTnLst>
                          </p:cTn>
                        </p:par>
                        <p:par>
                          <p:cTn id="96" fill="hold">
                            <p:stCondLst>
                              <p:cond delay="2000"/>
                            </p:stCondLst>
                            <p:childTnLst>
                              <p:par>
                                <p:cTn id="97" presetID="1" presetClass="exit" presetSubtype="0" fill="hold" grpId="2" nodeType="afterEffect">
                                  <p:stCondLst>
                                    <p:cond delay="0"/>
                                  </p:stCondLst>
                                  <p:childTnLst>
                                    <p:set>
                                      <p:cBhvr>
                                        <p:cTn id="98" dur="1" fill="hold">
                                          <p:stCondLst>
                                            <p:cond delay="0"/>
                                          </p:stCondLst>
                                        </p:cTn>
                                        <p:tgtEl>
                                          <p:spTgt spid="35"/>
                                        </p:tgtEl>
                                        <p:attrNameLst>
                                          <p:attrName>style.visibility</p:attrName>
                                        </p:attrNameLst>
                                      </p:cBhvr>
                                      <p:to>
                                        <p:strVal val="hidden"/>
                                      </p:to>
                                    </p:set>
                                  </p:childTnLst>
                                </p:cTn>
                              </p:par>
                              <p:par>
                                <p:cTn id="99" presetID="1" presetClass="entr" presetSubtype="0" fill="hold" grpId="0" nodeType="withEffect">
                                  <p:stCondLst>
                                    <p:cond delay="0"/>
                                  </p:stCondLst>
                                  <p:childTnLst>
                                    <p:set>
                                      <p:cBhvr>
                                        <p:cTn id="100" dur="1" fill="hold">
                                          <p:stCondLst>
                                            <p:cond delay="0"/>
                                          </p:stCondLst>
                                        </p:cTn>
                                        <p:tgtEl>
                                          <p:spTgt spid="19"/>
                                        </p:tgtEl>
                                        <p:attrNameLst>
                                          <p:attrName>style.visibility</p:attrName>
                                        </p:attrNameLst>
                                      </p:cBhvr>
                                      <p:to>
                                        <p:strVal val="visible"/>
                                      </p:to>
                                    </p:set>
                                  </p:childTnLst>
                                </p:cTn>
                              </p:par>
                            </p:childTnLst>
                          </p:cTn>
                        </p:par>
                        <p:par>
                          <p:cTn id="101" fill="hold">
                            <p:stCondLst>
                              <p:cond delay="2000"/>
                            </p:stCondLst>
                            <p:childTnLst>
                              <p:par>
                                <p:cTn id="102" presetID="0" presetClass="path" presetSubtype="0" accel="50000" fill="hold" grpId="2" nodeType="afterEffect">
                                  <p:stCondLst>
                                    <p:cond delay="0"/>
                                  </p:stCondLst>
                                  <p:childTnLst>
                                    <p:animMotion origin="layout" path="M -0.01718 0.03352 C 0.00226 0.03722 0.06042 0.01017 0.09931 0.05549 C 0.1382 0.10081 0.19202 0.25364 0.2165 0.30566 " pathEditMode="relative" rAng="0" ptsTypes="aaa">
                                      <p:cBhvr>
                                        <p:cTn id="103" dur="2000" fill="hold"/>
                                        <p:tgtEl>
                                          <p:spTgt spid="19"/>
                                        </p:tgtEl>
                                        <p:attrNameLst>
                                          <p:attrName>ppt_x</p:attrName>
                                          <p:attrName>ppt_y</p:attrName>
                                        </p:attrNameLst>
                                      </p:cBhvr>
                                      <p:rCtr x="117" y="124"/>
                                    </p:animMotion>
                                  </p:childTnLst>
                                </p:cTn>
                              </p:par>
                            </p:childTnLst>
                          </p:cTn>
                        </p:par>
                        <p:par>
                          <p:cTn id="104" fill="hold">
                            <p:stCondLst>
                              <p:cond delay="4000"/>
                            </p:stCondLst>
                            <p:childTnLst>
                              <p:par>
                                <p:cTn id="105" presetID="1" presetClass="exit" presetSubtype="0" fill="hold" grpId="1" nodeType="afterEffect">
                                  <p:stCondLst>
                                    <p:cond delay="0"/>
                                  </p:stCondLst>
                                  <p:childTnLst>
                                    <p:set>
                                      <p:cBhvr>
                                        <p:cTn id="106" dur="1" fill="hold">
                                          <p:stCondLst>
                                            <p:cond delay="0"/>
                                          </p:stCondLst>
                                        </p:cTn>
                                        <p:tgtEl>
                                          <p:spTgt spid="19"/>
                                        </p:tgtEl>
                                        <p:attrNameLst>
                                          <p:attrName>style.visibility</p:attrName>
                                        </p:attrNameLst>
                                      </p:cBhvr>
                                      <p:to>
                                        <p:strVal val="hidden"/>
                                      </p:to>
                                    </p:set>
                                  </p:childTnLst>
                                </p:cTn>
                              </p:par>
                              <p:par>
                                <p:cTn id="107" presetID="1" presetClass="entr" presetSubtype="0" fill="hold" grpId="0" nodeType="withEffect">
                                  <p:stCondLst>
                                    <p:cond delay="0"/>
                                  </p:stCondLst>
                                  <p:childTnLst>
                                    <p:set>
                                      <p:cBhvr>
                                        <p:cTn id="108" dur="1" fill="hold">
                                          <p:stCondLst>
                                            <p:cond delay="0"/>
                                          </p:stCondLst>
                                        </p:cTn>
                                        <p:tgtEl>
                                          <p:spTgt spid="20"/>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18"/>
                                        </p:tgtEl>
                                        <p:attrNameLst>
                                          <p:attrName>style.visibility</p:attrName>
                                        </p:attrNameLst>
                                      </p:cBhvr>
                                      <p:to>
                                        <p:strVal val="visible"/>
                                      </p:to>
                                    </p:set>
                                  </p:childTnLst>
                                </p:cTn>
                              </p:par>
                            </p:childTnLst>
                          </p:cTn>
                        </p:par>
                        <p:par>
                          <p:cTn id="111" fill="hold">
                            <p:stCondLst>
                              <p:cond delay="4000"/>
                            </p:stCondLst>
                            <p:childTnLst>
                              <p:par>
                                <p:cTn id="112" presetID="0" presetClass="path" presetSubtype="0" decel="50000" fill="hold" grpId="1" nodeType="afterEffect">
                                  <p:stCondLst>
                                    <p:cond delay="0"/>
                                  </p:stCondLst>
                                  <p:childTnLst>
                                    <p:animMotion origin="layout" path="M -3.33333E-6 1.04046E-6 C 0.02118 -0.00463 0.0941 -0.00208 0.12674 -0.02821 C 0.15938 -0.05434 0.18125 -0.13017 0.19549 -0.157 " pathEditMode="relative" rAng="0" ptsTypes="aaa">
                                      <p:cBhvr>
                                        <p:cTn id="113" dur="2000" fill="hold"/>
                                        <p:tgtEl>
                                          <p:spTgt spid="20"/>
                                        </p:tgtEl>
                                        <p:attrNameLst>
                                          <p:attrName>ppt_x</p:attrName>
                                          <p:attrName>ppt_y</p:attrName>
                                        </p:attrNameLst>
                                      </p:cBhvr>
                                      <p:rCtr x="98" y="-79"/>
                                    </p:animMotion>
                                  </p:childTnLst>
                                </p:cTn>
                              </p:par>
                              <p:par>
                                <p:cTn id="114" presetID="0" presetClass="path" presetSubtype="0" decel="50000" fill="hold" grpId="1" nodeType="withEffect">
                                  <p:stCondLst>
                                    <p:cond delay="0"/>
                                  </p:stCondLst>
                                  <p:childTnLst>
                                    <p:animMotion origin="layout" path="M -3.33333E-6 1.04046E-6 C 0.02466 0.00393 0.11528 -0.01434 0.14809 0.02428 C 0.18091 0.06289 0.18698 0.18844 0.19723 0.23168 " pathEditMode="relative" rAng="0" ptsTypes="aaa">
                                      <p:cBhvr>
                                        <p:cTn id="115" dur="2000" fill="hold"/>
                                        <p:tgtEl>
                                          <p:spTgt spid="18"/>
                                        </p:tgtEl>
                                        <p:attrNameLst>
                                          <p:attrName>ppt_x</p:attrName>
                                          <p:attrName>ppt_y</p:attrName>
                                        </p:attrNameLst>
                                      </p:cBhvr>
                                      <p:rCtr x="99" y="109"/>
                                    </p:animMotion>
                                  </p:childTnLst>
                                </p:cTn>
                              </p:par>
                            </p:childTnLst>
                          </p:cTn>
                        </p:par>
                      </p:childTnLst>
                    </p:cTn>
                  </p:par>
                  <p:par>
                    <p:cTn id="116" fill="hold">
                      <p:stCondLst>
                        <p:cond delay="indefinite"/>
                      </p:stCondLst>
                      <p:childTnLst>
                        <p:par>
                          <p:cTn id="117" fill="hold">
                            <p:stCondLst>
                              <p:cond delay="0"/>
                            </p:stCondLst>
                            <p:childTnLst>
                              <p:par>
                                <p:cTn id="118" presetID="1" presetClass="entr" presetSubtype="0" fill="hold" grpId="0" nodeType="clickEffect">
                                  <p:stCondLst>
                                    <p:cond delay="0"/>
                                  </p:stCondLst>
                                  <p:childTnLst>
                                    <p:set>
                                      <p:cBhvr>
                                        <p:cTn id="119" dur="1" fill="hold">
                                          <p:stCondLst>
                                            <p:cond delay="0"/>
                                          </p:stCondLst>
                                        </p:cTn>
                                        <p:tgtEl>
                                          <p:spTgt spid="79"/>
                                        </p:tgtEl>
                                        <p:attrNameLst>
                                          <p:attrName>style.visibility</p:attrName>
                                        </p:attrNameLst>
                                      </p:cBhvr>
                                      <p:to>
                                        <p:strVal val="visible"/>
                                      </p:to>
                                    </p:set>
                                  </p:childTnLst>
                                </p:cTn>
                              </p:par>
                              <p:par>
                                <p:cTn id="120" presetID="1" presetClass="entr" presetSubtype="0" fill="hold" grpId="0" nodeType="withEffect">
                                  <p:stCondLst>
                                    <p:cond delay="0"/>
                                  </p:stCondLst>
                                  <p:childTnLst>
                                    <p:set>
                                      <p:cBhvr>
                                        <p:cTn id="121" dur="1" fill="hold">
                                          <p:stCondLst>
                                            <p:cond delay="0"/>
                                          </p:stCondLst>
                                        </p:cTn>
                                        <p:tgtEl>
                                          <p:spTgt spid="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build="allAtOnce"/>
      <p:bldP spid="34" grpId="1" build="allAtOnce"/>
      <p:bldP spid="8" grpId="0" animBg="1"/>
      <p:bldP spid="13" grpId="0"/>
      <p:bldP spid="13" grpId="1"/>
      <p:bldP spid="25" grpId="0"/>
      <p:bldP spid="25" grpId="1"/>
      <p:bldP spid="12" grpId="0" animBg="1"/>
      <p:bldP spid="12" grpId="1" animBg="1"/>
      <p:bldP spid="24" grpId="0" animBg="1"/>
      <p:bldP spid="24" grpId="1" animBg="1"/>
      <p:bldP spid="4" grpId="0" animBg="1"/>
      <p:bldP spid="6" grpId="0" animBg="1"/>
      <p:bldP spid="7" grpId="0"/>
      <p:bldP spid="82" grpId="0" animBg="1"/>
      <p:bldP spid="79" grpId="0" animBg="1"/>
      <p:bldP spid="16" grpId="0" animBg="1"/>
      <p:bldP spid="16" grpId="1" animBg="1"/>
      <p:bldP spid="16" grpId="2" animBg="1"/>
      <p:bldP spid="5" grpId="0"/>
      <p:bldP spid="18" grpId="0" animBg="1"/>
      <p:bldP spid="18" grpId="1" animBg="1"/>
      <p:bldP spid="19" grpId="0" animBg="1"/>
      <p:bldP spid="19" grpId="1" animBg="1"/>
      <p:bldP spid="19" grpId="2" animBg="1"/>
      <p:bldP spid="20" grpId="0" animBg="1"/>
      <p:bldP spid="20" grpId="1" animBg="1"/>
      <p:bldP spid="27" grpId="0"/>
      <p:bldP spid="22" grpId="0" animBg="1"/>
      <p:bldP spid="10" grpId="0" animBg="1"/>
      <p:bldP spid="33" grpId="0"/>
      <p:bldP spid="33" grpId="1"/>
      <p:bldP spid="33" grpId="2"/>
      <p:bldP spid="35" grpId="0"/>
      <p:bldP spid="35" grpId="1"/>
      <p:bldP spid="35" grpId="2"/>
      <p:bldP spid="36" grpId="0" animBg="1"/>
      <p:bldP spid="36" grpId="1" animBg="1"/>
      <p:bldP spid="40" grpId="0" animBg="1"/>
      <p:bldP spid="40" grpId="1" animBg="1"/>
      <p:bldP spid="80" grpId="0"/>
      <p:bldP spid="81"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txBox="1">
            <a:spLocks/>
          </p:cNvSpPr>
          <p:nvPr/>
        </p:nvSpPr>
        <p:spPr bwMode="auto">
          <a:xfrm>
            <a:off x="544512" y="5913437"/>
            <a:ext cx="9059862" cy="8334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marL="422275" marR="0" lvl="0" indent="-317500" algn="l" defTabSz="449263" rtl="0" eaLnBrk="1" fontAlgn="base" latinLnBrk="0" hangingPunct="0">
              <a:lnSpc>
                <a:spcPct val="62000"/>
              </a:lnSpc>
              <a:spcBef>
                <a:spcPct val="0"/>
              </a:spcBef>
              <a:spcAft>
                <a:spcPts val="1425"/>
              </a:spcAft>
              <a:buClr>
                <a:srgbClr val="000000"/>
              </a:buClr>
              <a:buSzPct val="45000"/>
              <a:buFont typeface="Wingdings" charset="2"/>
              <a:buChar char=""/>
              <a:tabLst/>
              <a:defRPr/>
            </a:pPr>
            <a:endParaRPr kumimoji="0" lang="en-CA" sz="3200" b="0" i="0" u="none" strike="noStrike" kern="0" cap="none" spc="0" normalizeH="0" baseline="0" noProof="0" dirty="0" smtClean="0">
              <a:ln>
                <a:noFill/>
              </a:ln>
              <a:solidFill>
                <a:srgbClr val="000000"/>
              </a:solidFill>
              <a:effectLst/>
              <a:uLnTx/>
              <a:uFillTx/>
              <a:latin typeface="+mn-lt"/>
              <a:ea typeface="+mn-ea"/>
              <a:cs typeface="+mn-cs"/>
            </a:endParaRPr>
          </a:p>
          <a:p>
            <a:pPr marL="422275" marR="0" lvl="0" indent="-317500" algn="l" defTabSz="449263" rtl="0" eaLnBrk="1" fontAlgn="base" latinLnBrk="0" hangingPunct="0">
              <a:lnSpc>
                <a:spcPct val="62000"/>
              </a:lnSpc>
              <a:spcBef>
                <a:spcPct val="0"/>
              </a:spcBef>
              <a:spcAft>
                <a:spcPts val="1425"/>
              </a:spcAft>
              <a:buClr>
                <a:srgbClr val="000000"/>
              </a:buClr>
              <a:buSzPct val="45000"/>
              <a:buFont typeface="Wingdings" charset="2"/>
              <a:buChar char=""/>
              <a:tabLst/>
              <a:defRPr/>
            </a:pPr>
            <a:r>
              <a:rPr lang="en-CA" sz="3200" kern="0" dirty="0" smtClean="0">
                <a:solidFill>
                  <a:srgbClr val="000000"/>
                </a:solidFill>
                <a:latin typeface="+mn-lt"/>
              </a:rPr>
              <a:t>Start-up master </a:t>
            </a:r>
            <a:r>
              <a:rPr lang="en-CA" sz="3200" kern="0" dirty="0" err="1" smtClean="0">
                <a:solidFill>
                  <a:srgbClr val="000000"/>
                </a:solidFill>
                <a:latin typeface="+mn-lt"/>
              </a:rPr>
              <a:t>SnowFlock</a:t>
            </a:r>
            <a:r>
              <a:rPr lang="en-CA" sz="3200" kern="0" dirty="0" smtClean="0">
                <a:solidFill>
                  <a:srgbClr val="000000"/>
                </a:solidFill>
                <a:latin typeface="+mn-lt"/>
              </a:rPr>
              <a:t> VM</a:t>
            </a:r>
            <a:endParaRPr kumimoji="0" lang="en-CA" sz="3200" b="0" i="0" u="none" strike="noStrike" kern="0" cap="none" spc="0" normalizeH="0" baseline="0" noProof="0" dirty="0" smtClean="0">
              <a:ln>
                <a:noFill/>
              </a:ln>
              <a:solidFill>
                <a:srgbClr val="000000"/>
              </a:solidFill>
              <a:effectLst/>
              <a:uLnTx/>
              <a:uFillTx/>
              <a:latin typeface="+mn-lt"/>
              <a:ea typeface="+mn-ea"/>
              <a:cs typeface="+mn-cs"/>
            </a:endParaRPr>
          </a:p>
        </p:txBody>
      </p:sp>
      <p:sp>
        <p:nvSpPr>
          <p:cNvPr id="31" name="Content Placeholder 2"/>
          <p:cNvSpPr txBox="1">
            <a:spLocks/>
          </p:cNvSpPr>
          <p:nvPr/>
        </p:nvSpPr>
        <p:spPr bwMode="auto">
          <a:xfrm>
            <a:off x="468312" y="5913437"/>
            <a:ext cx="9059862" cy="8334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marL="422275" marR="0" lvl="0" indent="-317500" algn="l" defTabSz="449263" rtl="0" eaLnBrk="1" fontAlgn="base" latinLnBrk="0" hangingPunct="0">
              <a:lnSpc>
                <a:spcPct val="62000"/>
              </a:lnSpc>
              <a:spcBef>
                <a:spcPct val="0"/>
              </a:spcBef>
              <a:spcAft>
                <a:spcPts val="1425"/>
              </a:spcAft>
              <a:buClr>
                <a:srgbClr val="000000"/>
              </a:buClr>
              <a:buSzPct val="45000"/>
              <a:buFont typeface="Wingdings" charset="2"/>
              <a:buChar char=""/>
              <a:tabLst/>
              <a:defRPr/>
            </a:pPr>
            <a:endParaRPr kumimoji="0" lang="en-CA" sz="3200" b="0" i="0" u="none" strike="noStrike" kern="0" cap="none" spc="0" normalizeH="0" baseline="0" noProof="0" dirty="0" smtClean="0">
              <a:ln>
                <a:noFill/>
              </a:ln>
              <a:solidFill>
                <a:srgbClr val="000000"/>
              </a:solidFill>
              <a:effectLst/>
              <a:uLnTx/>
              <a:uFillTx/>
              <a:latin typeface="+mn-lt"/>
              <a:ea typeface="+mn-ea"/>
              <a:cs typeface="+mn-cs"/>
            </a:endParaRPr>
          </a:p>
          <a:p>
            <a:pPr marL="422275" marR="0" lvl="0" indent="-317500" algn="l" defTabSz="449263" rtl="0" eaLnBrk="1" fontAlgn="base" latinLnBrk="0" hangingPunct="0">
              <a:lnSpc>
                <a:spcPct val="62000"/>
              </a:lnSpc>
              <a:spcBef>
                <a:spcPct val="0"/>
              </a:spcBef>
              <a:spcAft>
                <a:spcPts val="1425"/>
              </a:spcAft>
              <a:buClr>
                <a:srgbClr val="000000"/>
              </a:buClr>
              <a:buSzPct val="45000"/>
              <a:buFont typeface="Wingdings" charset="2"/>
              <a:buChar char=""/>
              <a:tabLst/>
              <a:defRPr/>
            </a:pPr>
            <a:r>
              <a:rPr lang="en-CA" sz="3200" kern="0" noProof="0" dirty="0" smtClean="0">
                <a:solidFill>
                  <a:srgbClr val="000000"/>
                </a:solidFill>
                <a:latin typeface="+mn-lt"/>
              </a:rPr>
              <a:t>Merge cluster</a:t>
            </a:r>
            <a:endParaRPr kumimoji="0" lang="en-CA" sz="3200" b="0" i="0" u="none" strike="noStrike" kern="0" cap="none" spc="0" normalizeH="0" baseline="0" noProof="0" dirty="0" smtClean="0">
              <a:ln>
                <a:noFill/>
              </a:ln>
              <a:solidFill>
                <a:srgbClr val="000000"/>
              </a:solidFill>
              <a:effectLst/>
              <a:uLnTx/>
              <a:uFillTx/>
              <a:latin typeface="+mn-lt"/>
              <a:ea typeface="+mn-ea"/>
              <a:cs typeface="+mn-cs"/>
            </a:endParaRPr>
          </a:p>
        </p:txBody>
      </p:sp>
      <p:sp>
        <p:nvSpPr>
          <p:cNvPr id="33" name="Content Placeholder 2"/>
          <p:cNvSpPr txBox="1">
            <a:spLocks/>
          </p:cNvSpPr>
          <p:nvPr/>
        </p:nvSpPr>
        <p:spPr bwMode="auto">
          <a:xfrm>
            <a:off x="544512" y="5913437"/>
            <a:ext cx="9059862" cy="8334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marL="422275" marR="0" lvl="0" indent="-317500" algn="l" defTabSz="449263" rtl="0" eaLnBrk="1" fontAlgn="base" latinLnBrk="0" hangingPunct="0">
              <a:lnSpc>
                <a:spcPct val="62000"/>
              </a:lnSpc>
              <a:spcBef>
                <a:spcPct val="0"/>
              </a:spcBef>
              <a:spcAft>
                <a:spcPts val="1425"/>
              </a:spcAft>
              <a:buClr>
                <a:srgbClr val="000000"/>
              </a:buClr>
              <a:buSzPct val="45000"/>
              <a:buFont typeface="Wingdings" charset="2"/>
              <a:buChar char=""/>
              <a:tabLst/>
              <a:defRPr/>
            </a:pPr>
            <a:endParaRPr kumimoji="0" lang="en-CA" sz="3200" b="0" i="0" u="none" strike="noStrike" kern="0" cap="none" spc="0" normalizeH="0" baseline="0" noProof="0" dirty="0" smtClean="0">
              <a:ln>
                <a:noFill/>
              </a:ln>
              <a:solidFill>
                <a:srgbClr val="000000"/>
              </a:solidFill>
              <a:effectLst/>
              <a:uLnTx/>
              <a:uFillTx/>
              <a:latin typeface="+mn-lt"/>
              <a:ea typeface="+mn-ea"/>
              <a:cs typeface="+mn-cs"/>
            </a:endParaRPr>
          </a:p>
          <a:p>
            <a:pPr marL="422275" marR="0" lvl="0" indent="-317500" algn="l" defTabSz="449263" rtl="0" eaLnBrk="1" fontAlgn="base" latinLnBrk="0" hangingPunct="0">
              <a:lnSpc>
                <a:spcPct val="62000"/>
              </a:lnSpc>
              <a:spcBef>
                <a:spcPct val="0"/>
              </a:spcBef>
              <a:spcAft>
                <a:spcPts val="1425"/>
              </a:spcAft>
              <a:buClr>
                <a:srgbClr val="000000"/>
              </a:buClr>
              <a:buSzPct val="45000"/>
              <a:buFont typeface="Wingdings" charset="2"/>
              <a:buChar char=""/>
              <a:tabLst/>
              <a:defRPr/>
            </a:pPr>
            <a:r>
              <a:rPr lang="en-CA" sz="3200" kern="0" dirty="0" smtClean="0">
                <a:solidFill>
                  <a:srgbClr val="000000"/>
                </a:solidFill>
                <a:latin typeface="+mn-lt"/>
              </a:rPr>
              <a:t>Start up MPI...</a:t>
            </a:r>
            <a:endParaRPr kumimoji="0" lang="en-CA" sz="3200" b="0" i="0" u="none" strike="noStrike" kern="0" cap="none" spc="0" normalizeH="0" baseline="0" noProof="0" dirty="0" smtClean="0">
              <a:ln>
                <a:noFill/>
              </a:ln>
              <a:solidFill>
                <a:srgbClr val="000000"/>
              </a:solidFill>
              <a:effectLst/>
              <a:uLnTx/>
              <a:uFillTx/>
              <a:latin typeface="+mn-lt"/>
              <a:ea typeface="+mn-ea"/>
              <a:cs typeface="+mn-cs"/>
            </a:endParaRPr>
          </a:p>
        </p:txBody>
      </p:sp>
      <p:sp>
        <p:nvSpPr>
          <p:cNvPr id="39" name="Content Placeholder 2"/>
          <p:cNvSpPr txBox="1">
            <a:spLocks/>
          </p:cNvSpPr>
          <p:nvPr/>
        </p:nvSpPr>
        <p:spPr bwMode="auto">
          <a:xfrm>
            <a:off x="468312" y="5913437"/>
            <a:ext cx="9059862" cy="8334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marL="422275" marR="0" lvl="0" indent="-317500" algn="l" defTabSz="449263" rtl="0" eaLnBrk="1" fontAlgn="base" latinLnBrk="0" hangingPunct="0">
              <a:lnSpc>
                <a:spcPct val="62000"/>
              </a:lnSpc>
              <a:spcBef>
                <a:spcPct val="0"/>
              </a:spcBef>
              <a:spcAft>
                <a:spcPts val="1425"/>
              </a:spcAft>
              <a:buClr>
                <a:srgbClr val="000000"/>
              </a:buClr>
              <a:buSzPct val="45000"/>
              <a:buFont typeface="Wingdings" charset="2"/>
              <a:buChar char=""/>
              <a:tabLst/>
              <a:defRPr/>
            </a:pPr>
            <a:endParaRPr kumimoji="0" lang="en-CA" sz="3200" b="0" i="0" u="none" strike="noStrike" kern="0" cap="none" spc="0" normalizeH="0" baseline="0" noProof="0" dirty="0" smtClean="0">
              <a:ln>
                <a:noFill/>
              </a:ln>
              <a:solidFill>
                <a:srgbClr val="000000"/>
              </a:solidFill>
              <a:effectLst/>
              <a:uLnTx/>
              <a:uFillTx/>
              <a:latin typeface="+mn-lt"/>
              <a:ea typeface="+mn-ea"/>
              <a:cs typeface="+mn-cs"/>
            </a:endParaRPr>
          </a:p>
          <a:p>
            <a:pPr marL="422275" marR="0" lvl="0" indent="-317500" algn="l" defTabSz="449263" rtl="0" eaLnBrk="1" fontAlgn="base" latinLnBrk="0" hangingPunct="0">
              <a:lnSpc>
                <a:spcPct val="62000"/>
              </a:lnSpc>
              <a:spcBef>
                <a:spcPct val="0"/>
              </a:spcBef>
              <a:spcAft>
                <a:spcPts val="1425"/>
              </a:spcAft>
              <a:buClr>
                <a:srgbClr val="000000"/>
              </a:buClr>
              <a:buSzPct val="45000"/>
              <a:buFont typeface="Wingdings" charset="2"/>
              <a:buChar char=""/>
              <a:tabLst/>
              <a:defRPr/>
            </a:pPr>
            <a:r>
              <a:rPr lang="en-CA" sz="3200" kern="0" dirty="0" smtClean="0">
                <a:solidFill>
                  <a:srgbClr val="000000"/>
                </a:solidFill>
                <a:latin typeface="+mn-lt"/>
              </a:rPr>
              <a:t>Slow</a:t>
            </a:r>
          </a:p>
          <a:p>
            <a:pPr marL="422275" marR="0" lvl="0" indent="-317500" algn="l" defTabSz="449263" rtl="0" eaLnBrk="1" fontAlgn="base" latinLnBrk="0" hangingPunct="0">
              <a:lnSpc>
                <a:spcPct val="62000"/>
              </a:lnSpc>
              <a:spcBef>
                <a:spcPct val="0"/>
              </a:spcBef>
              <a:spcAft>
                <a:spcPts val="1425"/>
              </a:spcAft>
              <a:buClr>
                <a:srgbClr val="000000"/>
              </a:buClr>
              <a:buSzPct val="45000"/>
              <a:buFont typeface="Wingdings" charset="2"/>
              <a:buChar char=""/>
              <a:tabLst/>
              <a:defRPr/>
            </a:pPr>
            <a:r>
              <a:rPr lang="en-CA" sz="3200" kern="0" dirty="0" smtClean="0">
                <a:solidFill>
                  <a:srgbClr val="000000"/>
                </a:solidFill>
                <a:latin typeface="+mn-lt"/>
              </a:rPr>
              <a:t>Still significant administration</a:t>
            </a:r>
            <a:endParaRPr kumimoji="0" lang="en-CA" sz="3200" b="0" i="0" u="none" strike="noStrike" kern="0" cap="none" spc="0" normalizeH="0" baseline="0" noProof="0" dirty="0" smtClean="0">
              <a:ln>
                <a:noFill/>
              </a:ln>
              <a:solidFill>
                <a:srgbClr val="000000"/>
              </a:solidFill>
              <a:effectLst/>
              <a:uLnTx/>
              <a:uFillTx/>
              <a:latin typeface="+mn-lt"/>
              <a:ea typeface="+mn-ea"/>
              <a:cs typeface="+mn-cs"/>
            </a:endParaRPr>
          </a:p>
        </p:txBody>
      </p:sp>
      <p:sp>
        <p:nvSpPr>
          <p:cNvPr id="19" name="Content Placeholder 2"/>
          <p:cNvSpPr>
            <a:spLocks noGrp="1"/>
          </p:cNvSpPr>
          <p:nvPr>
            <p:ph idx="1"/>
          </p:nvPr>
        </p:nvSpPr>
        <p:spPr>
          <a:xfrm>
            <a:off x="468312" y="5913437"/>
            <a:ext cx="9059862" cy="833438"/>
          </a:xfrm>
        </p:spPr>
        <p:txBody>
          <a:bodyPr/>
          <a:lstStyle/>
          <a:p>
            <a:endParaRPr lang="en-CA" dirty="0" smtClean="0"/>
          </a:p>
          <a:p>
            <a:r>
              <a:rPr lang="en-CA" dirty="0" smtClean="0"/>
              <a:t>Instantiate virtual cluster in ~1 second</a:t>
            </a:r>
          </a:p>
        </p:txBody>
      </p:sp>
      <p:pic>
        <p:nvPicPr>
          <p:cNvPr id="21" name="Picture 20" descr="Picture1.jpg"/>
          <p:cNvPicPr>
            <a:picLocks noChangeAspect="1"/>
          </p:cNvPicPr>
          <p:nvPr/>
        </p:nvPicPr>
        <p:blipFill>
          <a:blip r:embed="rId4"/>
          <a:stretch>
            <a:fillRect/>
          </a:stretch>
        </p:blipFill>
        <p:spPr>
          <a:xfrm>
            <a:off x="7707312" y="4618037"/>
            <a:ext cx="1676400" cy="1143000"/>
          </a:xfrm>
          <a:prstGeom prst="rect">
            <a:avLst/>
          </a:prstGeom>
        </p:spPr>
      </p:pic>
      <p:pic>
        <p:nvPicPr>
          <p:cNvPr id="20" name="Picture 19" descr="Picture1.jpg"/>
          <p:cNvPicPr>
            <a:picLocks noChangeAspect="1"/>
          </p:cNvPicPr>
          <p:nvPr/>
        </p:nvPicPr>
        <p:blipFill>
          <a:blip r:embed="rId4"/>
          <a:stretch>
            <a:fillRect/>
          </a:stretch>
        </p:blipFill>
        <p:spPr>
          <a:xfrm>
            <a:off x="5345112" y="4618037"/>
            <a:ext cx="1676400" cy="1143000"/>
          </a:xfrm>
          <a:prstGeom prst="rect">
            <a:avLst/>
          </a:prstGeom>
        </p:spPr>
      </p:pic>
      <p:pic>
        <p:nvPicPr>
          <p:cNvPr id="23" name="Picture 22" descr="Picture1.jpg"/>
          <p:cNvPicPr>
            <a:picLocks noChangeAspect="1"/>
          </p:cNvPicPr>
          <p:nvPr/>
        </p:nvPicPr>
        <p:blipFill>
          <a:blip r:embed="rId4"/>
          <a:stretch>
            <a:fillRect/>
          </a:stretch>
        </p:blipFill>
        <p:spPr>
          <a:xfrm>
            <a:off x="3135312" y="4618037"/>
            <a:ext cx="1676400" cy="1143000"/>
          </a:xfrm>
          <a:prstGeom prst="rect">
            <a:avLst/>
          </a:prstGeom>
        </p:spPr>
      </p:pic>
      <p:pic>
        <p:nvPicPr>
          <p:cNvPr id="24" name="Picture 23" descr="Picture1.jpg"/>
          <p:cNvPicPr>
            <a:picLocks noChangeAspect="1"/>
          </p:cNvPicPr>
          <p:nvPr/>
        </p:nvPicPr>
        <p:blipFill>
          <a:blip r:embed="rId4"/>
          <a:stretch>
            <a:fillRect/>
          </a:stretch>
        </p:blipFill>
        <p:spPr>
          <a:xfrm>
            <a:off x="696912" y="4618037"/>
            <a:ext cx="1676400" cy="1143000"/>
          </a:xfrm>
          <a:prstGeom prst="rect">
            <a:avLst/>
          </a:prstGeom>
        </p:spPr>
      </p:pic>
      <p:pic>
        <p:nvPicPr>
          <p:cNvPr id="27" name="Picture 26" descr="snowflock.png"/>
          <p:cNvPicPr>
            <a:picLocks noChangeAspect="1"/>
          </p:cNvPicPr>
          <p:nvPr/>
        </p:nvPicPr>
        <p:blipFill>
          <a:blip r:embed="rId5" cstate="print"/>
          <a:stretch>
            <a:fillRect/>
          </a:stretch>
        </p:blipFill>
        <p:spPr>
          <a:xfrm>
            <a:off x="4659312" y="2332037"/>
            <a:ext cx="761999" cy="765345"/>
          </a:xfrm>
          <a:prstGeom prst="rect">
            <a:avLst/>
          </a:prstGeom>
        </p:spPr>
      </p:pic>
      <p:pic>
        <p:nvPicPr>
          <p:cNvPr id="28" name="Picture 27" descr="snowflock.png"/>
          <p:cNvPicPr>
            <a:picLocks noChangeAspect="1"/>
          </p:cNvPicPr>
          <p:nvPr/>
        </p:nvPicPr>
        <p:blipFill>
          <a:blip r:embed="rId5" cstate="print"/>
          <a:stretch>
            <a:fillRect/>
          </a:stretch>
        </p:blipFill>
        <p:spPr>
          <a:xfrm>
            <a:off x="4659312" y="2332037"/>
            <a:ext cx="761999" cy="765345"/>
          </a:xfrm>
          <a:prstGeom prst="rect">
            <a:avLst/>
          </a:prstGeom>
        </p:spPr>
      </p:pic>
      <p:pic>
        <p:nvPicPr>
          <p:cNvPr id="29" name="Picture 28" descr="snowflock.png"/>
          <p:cNvPicPr>
            <a:picLocks noChangeAspect="1"/>
          </p:cNvPicPr>
          <p:nvPr/>
        </p:nvPicPr>
        <p:blipFill>
          <a:blip r:embed="rId5" cstate="print"/>
          <a:stretch>
            <a:fillRect/>
          </a:stretch>
        </p:blipFill>
        <p:spPr>
          <a:xfrm>
            <a:off x="4659312" y="2332037"/>
            <a:ext cx="761999" cy="765345"/>
          </a:xfrm>
          <a:prstGeom prst="rect">
            <a:avLst/>
          </a:prstGeom>
        </p:spPr>
      </p:pic>
      <p:pic>
        <p:nvPicPr>
          <p:cNvPr id="22" name="Picture 21" descr="Picture1.jpg"/>
          <p:cNvPicPr>
            <a:picLocks noChangeAspect="1"/>
          </p:cNvPicPr>
          <p:nvPr/>
        </p:nvPicPr>
        <p:blipFill>
          <a:blip r:embed="rId4"/>
          <a:stretch>
            <a:fillRect/>
          </a:stretch>
        </p:blipFill>
        <p:spPr>
          <a:xfrm>
            <a:off x="4202112" y="1341437"/>
            <a:ext cx="1676400" cy="1143000"/>
          </a:xfrm>
          <a:prstGeom prst="rect">
            <a:avLst/>
          </a:prstGeom>
        </p:spPr>
      </p:pic>
      <p:sp>
        <p:nvSpPr>
          <p:cNvPr id="2" name="Title 1"/>
          <p:cNvSpPr>
            <a:spLocks noGrp="1"/>
          </p:cNvSpPr>
          <p:nvPr>
            <p:ph type="title"/>
          </p:nvPr>
        </p:nvSpPr>
        <p:spPr/>
        <p:txBody>
          <a:bodyPr/>
          <a:lstStyle/>
          <a:p>
            <a:r>
              <a:rPr lang="en-US" dirty="0" smtClean="0"/>
              <a:t>Naïve </a:t>
            </a:r>
            <a:r>
              <a:rPr lang="en-US" dirty="0" err="1" smtClean="0"/>
              <a:t>SnowFlock</a:t>
            </a:r>
            <a:r>
              <a:rPr lang="en-US" dirty="0" smtClean="0"/>
              <a:t> + MPI</a:t>
            </a:r>
            <a:endParaRPr lang="en-US" dirty="0"/>
          </a:p>
        </p:txBody>
      </p:sp>
      <p:cxnSp>
        <p:nvCxnSpPr>
          <p:cNvPr id="50" name="Straight Connector 49"/>
          <p:cNvCxnSpPr/>
          <p:nvPr/>
        </p:nvCxnSpPr>
        <p:spPr>
          <a:xfrm>
            <a:off x="2297112" y="5075237"/>
            <a:ext cx="1191683" cy="1750"/>
          </a:xfrm>
          <a:prstGeom prst="line">
            <a:avLst/>
          </a:prstGeom>
          <a:ln w="508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4735512" y="5075237"/>
            <a:ext cx="914400" cy="1588"/>
          </a:xfrm>
          <a:prstGeom prst="line">
            <a:avLst/>
          </a:prstGeom>
          <a:ln w="508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6945312" y="5075237"/>
            <a:ext cx="1066800" cy="1588"/>
          </a:xfrm>
          <a:prstGeom prst="line">
            <a:avLst/>
          </a:prstGeom>
          <a:ln w="508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flipH="1">
            <a:off x="3879956" y="3949592"/>
            <a:ext cx="2320713" cy="1"/>
          </a:xfrm>
          <a:prstGeom prst="line">
            <a:avLst/>
          </a:prstGeom>
          <a:ln w="349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6030912" y="2332037"/>
            <a:ext cx="840052" cy="1750"/>
          </a:xfrm>
          <a:prstGeom prst="line">
            <a:avLst/>
          </a:prstGeom>
          <a:ln w="50800">
            <a:solidFill>
              <a:srgbClr val="00B050"/>
            </a:solidFill>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6888427" y="2099910"/>
            <a:ext cx="1680104" cy="611854"/>
          </a:xfrm>
          <a:prstGeom prst="rect">
            <a:avLst/>
          </a:prstGeom>
          <a:noFill/>
        </p:spPr>
        <p:txBody>
          <a:bodyPr wrap="square" lIns="100794" tIns="50397" rIns="100794" bIns="50397" rtlCol="0">
            <a:spAutoFit/>
          </a:bodyPr>
          <a:lstStyle/>
          <a:p>
            <a:r>
              <a:rPr lang="en-US" sz="2600" dirty="0" smtClean="0">
                <a:solidFill>
                  <a:schemeClr val="tx1"/>
                </a:solidFill>
                <a:latin typeface="Arial" pitchFamily="34" charset="0"/>
                <a:cs typeface="Arial" pitchFamily="34" charset="0"/>
              </a:rPr>
              <a:t>Virtual Network</a:t>
            </a:r>
            <a:endParaRPr lang="en-US" sz="2600" dirty="0">
              <a:solidFill>
                <a:schemeClr val="tx1"/>
              </a:solidFill>
              <a:latin typeface="Arial" pitchFamily="34" charset="0"/>
              <a:cs typeface="Arial" pitchFamily="34" charset="0"/>
            </a:endParaRPr>
          </a:p>
        </p:txBody>
      </p:sp>
      <p:pic>
        <p:nvPicPr>
          <p:cNvPr id="25" name="Picture 24" descr="snowflock.png"/>
          <p:cNvPicPr>
            <a:picLocks noChangeAspect="1"/>
          </p:cNvPicPr>
          <p:nvPr/>
        </p:nvPicPr>
        <p:blipFill>
          <a:blip r:embed="rId5" cstate="print"/>
          <a:stretch>
            <a:fillRect/>
          </a:stretch>
        </p:blipFill>
        <p:spPr>
          <a:xfrm>
            <a:off x="4659312" y="2332037"/>
            <a:ext cx="761999" cy="765345"/>
          </a:xfrm>
          <a:prstGeom prst="rect">
            <a:avLst/>
          </a:prstGeom>
        </p:spPr>
      </p:pic>
      <p:pic>
        <p:nvPicPr>
          <p:cNvPr id="26" name="Picture 25" descr="snowflock.png"/>
          <p:cNvPicPr>
            <a:picLocks noChangeAspect="1"/>
          </p:cNvPicPr>
          <p:nvPr/>
        </p:nvPicPr>
        <p:blipFill>
          <a:blip r:embed="rId5" cstate="print"/>
          <a:stretch>
            <a:fillRect/>
          </a:stretch>
        </p:blipFill>
        <p:spPr>
          <a:xfrm>
            <a:off x="4659312" y="2332037"/>
            <a:ext cx="761999" cy="765345"/>
          </a:xfrm>
          <a:prstGeom prst="rect">
            <a:avLst/>
          </a:prstGeom>
        </p:spPr>
      </p:pic>
      <p:pic>
        <p:nvPicPr>
          <p:cNvPr id="34" name="Picture 33" descr="MPI.bmp"/>
          <p:cNvPicPr>
            <a:picLocks noChangeAspect="1"/>
          </p:cNvPicPr>
          <p:nvPr/>
        </p:nvPicPr>
        <p:blipFill>
          <a:blip r:embed="rId6"/>
          <a:stretch>
            <a:fillRect/>
          </a:stretch>
        </p:blipFill>
        <p:spPr>
          <a:xfrm>
            <a:off x="1001712" y="4008437"/>
            <a:ext cx="1209675" cy="476250"/>
          </a:xfrm>
          <a:prstGeom prst="rect">
            <a:avLst/>
          </a:prstGeom>
        </p:spPr>
      </p:pic>
      <p:pic>
        <p:nvPicPr>
          <p:cNvPr id="35" name="Picture 34" descr="MPI.bmp"/>
          <p:cNvPicPr>
            <a:picLocks noChangeAspect="1"/>
          </p:cNvPicPr>
          <p:nvPr/>
        </p:nvPicPr>
        <p:blipFill>
          <a:blip r:embed="rId6"/>
          <a:stretch>
            <a:fillRect/>
          </a:stretch>
        </p:blipFill>
        <p:spPr>
          <a:xfrm>
            <a:off x="3287712" y="4008437"/>
            <a:ext cx="1209675" cy="476250"/>
          </a:xfrm>
          <a:prstGeom prst="rect">
            <a:avLst/>
          </a:prstGeom>
        </p:spPr>
      </p:pic>
      <p:pic>
        <p:nvPicPr>
          <p:cNvPr id="36" name="Picture 35" descr="MPI.bmp"/>
          <p:cNvPicPr>
            <a:picLocks noChangeAspect="1"/>
          </p:cNvPicPr>
          <p:nvPr/>
        </p:nvPicPr>
        <p:blipFill>
          <a:blip r:embed="rId6"/>
          <a:stretch>
            <a:fillRect/>
          </a:stretch>
        </p:blipFill>
        <p:spPr>
          <a:xfrm>
            <a:off x="5802312" y="4008437"/>
            <a:ext cx="1209675" cy="476250"/>
          </a:xfrm>
          <a:prstGeom prst="rect">
            <a:avLst/>
          </a:prstGeom>
        </p:spPr>
      </p:pic>
      <p:pic>
        <p:nvPicPr>
          <p:cNvPr id="37" name="Picture 36" descr="MPI.bmp"/>
          <p:cNvPicPr>
            <a:picLocks noChangeAspect="1"/>
          </p:cNvPicPr>
          <p:nvPr/>
        </p:nvPicPr>
        <p:blipFill>
          <a:blip r:embed="rId6"/>
          <a:stretch>
            <a:fillRect/>
          </a:stretch>
        </p:blipFill>
        <p:spPr>
          <a:xfrm>
            <a:off x="8012112" y="4008437"/>
            <a:ext cx="1209675" cy="476250"/>
          </a:xfrm>
          <a:prstGeom prst="rect">
            <a:avLst/>
          </a:prstGeom>
        </p:spPr>
      </p:pic>
      <p:pic>
        <p:nvPicPr>
          <p:cNvPr id="38" name="Picture 37" descr="MPI.bmp"/>
          <p:cNvPicPr>
            <a:picLocks noChangeAspect="1"/>
          </p:cNvPicPr>
          <p:nvPr/>
        </p:nvPicPr>
        <p:blipFill>
          <a:blip r:embed="rId6"/>
          <a:stretch>
            <a:fillRect/>
          </a:stretch>
        </p:blipFill>
        <p:spPr>
          <a:xfrm>
            <a:off x="4430712" y="2484437"/>
            <a:ext cx="1209675" cy="476250"/>
          </a:xfrm>
          <a:prstGeom prst="rect">
            <a:avLst/>
          </a:prstGeom>
        </p:spPr>
      </p:pic>
    </p:spTree>
    <p:custDataLst>
      <p:tags r:id="rId1"/>
    </p:custDataLst>
  </p:cSld>
  <p:clrMapOvr>
    <a:masterClrMapping/>
  </p:clrMapOvr>
  <p:transition advTm="4021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9" presetClass="exit" presetSubtype="0" fill="hold" grpId="1" nodeType="clickEffect">
                                  <p:stCondLst>
                                    <p:cond delay="0"/>
                                  </p:stCondLst>
                                  <p:childTnLst>
                                    <p:animEffect transition="out" filter="dissolve">
                                      <p:cBhvr>
                                        <p:cTn id="20" dur="500"/>
                                        <p:tgtEl>
                                          <p:spTgt spid="30"/>
                                        </p:tgtEl>
                                      </p:cBhvr>
                                    </p:animEffect>
                                    <p:set>
                                      <p:cBhvr>
                                        <p:cTn id="21" dur="1" fill="hold">
                                          <p:stCondLst>
                                            <p:cond delay="499"/>
                                          </p:stCondLst>
                                        </p:cTn>
                                        <p:tgtEl>
                                          <p:spTgt spid="30"/>
                                        </p:tgtEl>
                                        <p:attrNameLst>
                                          <p:attrName>style.visibility</p:attrName>
                                        </p:attrNameLst>
                                      </p:cBhvr>
                                      <p:to>
                                        <p:strVal val="hidden"/>
                                      </p:to>
                                    </p:set>
                                  </p:childTnLst>
                                </p:cTn>
                              </p:par>
                              <p:par>
                                <p:cTn id="22" presetID="0" presetClass="path" presetSubtype="0" accel="50000" decel="50000" fill="hold" nodeType="withEffect">
                                  <p:stCondLst>
                                    <p:cond delay="0"/>
                                  </p:stCondLst>
                                  <p:childTnLst>
                                    <p:animMotion origin="layout" path="M 0.00047 -0.00063 C -0.03956 0.06153 -0.07942 0.12369 -0.13883 0.15939 C -0.19824 0.19509 -0.31989 0.20433 -0.35613 0.21336 " pathEditMode="relative" ptsTypes="aaA">
                                      <p:cBhvr>
                                        <p:cTn id="23" dur="2000" fill="hold"/>
                                        <p:tgtEl>
                                          <p:spTgt spid="29"/>
                                        </p:tgtEl>
                                        <p:attrNameLst>
                                          <p:attrName>ppt_x</p:attrName>
                                          <p:attrName>ppt_y</p:attrName>
                                        </p:attrNameLst>
                                      </p:cBhvr>
                                    </p:animMotion>
                                  </p:childTnLst>
                                </p:cTn>
                              </p:par>
                              <p:par>
                                <p:cTn id="24" presetID="0" presetClass="path" presetSubtype="0" accel="50000" decel="50000" fill="hold" nodeType="withEffect">
                                  <p:stCondLst>
                                    <p:cond delay="0"/>
                                  </p:stCondLst>
                                  <p:childTnLst>
                                    <p:animMotion origin="layout" path="M -2.73873E-6 -1.84796E-7 C -0.01277 0.06846 -0.02537 0.13692 -0.04365 0.17283 C -0.06193 0.20874 -0.09912 0.20895 -0.11015 0.21609 " pathEditMode="relative" ptsTypes="aaA">
                                      <p:cBhvr>
                                        <p:cTn id="25" dur="2000" fill="hold"/>
                                        <p:tgtEl>
                                          <p:spTgt spid="27"/>
                                        </p:tgtEl>
                                        <p:attrNameLst>
                                          <p:attrName>ppt_x</p:attrName>
                                          <p:attrName>ppt_y</p:attrName>
                                        </p:attrNameLst>
                                      </p:cBhvr>
                                    </p:animMotion>
                                  </p:childTnLst>
                                </p:cTn>
                              </p:par>
                              <p:par>
                                <p:cTn id="26" presetID="0" presetClass="path" presetSubtype="0" accel="50000" decel="50000" fill="hold" nodeType="withEffect">
                                  <p:stCondLst>
                                    <p:cond delay="0"/>
                                  </p:stCondLst>
                                  <p:childTnLst>
                                    <p:animMotion origin="layout" path="M 0.00047 -0.00063 C 0.01512 0.06741 0.02978 0.13545 0.04758 0.1701 C 0.06539 0.20475 0.09754 0.20076 0.10746 0.20685 " pathEditMode="relative" ptsTypes="aaA">
                                      <p:cBhvr>
                                        <p:cTn id="27" dur="2000" fill="hold"/>
                                        <p:tgtEl>
                                          <p:spTgt spid="28"/>
                                        </p:tgtEl>
                                        <p:attrNameLst>
                                          <p:attrName>ppt_x</p:attrName>
                                          <p:attrName>ppt_y</p:attrName>
                                        </p:attrNameLst>
                                      </p:cBhvr>
                                    </p:animMotion>
                                  </p:childTnLst>
                                </p:cTn>
                              </p:par>
                              <p:par>
                                <p:cTn id="28" presetID="0" presetClass="path" presetSubtype="0" accel="50000" decel="50000" fill="hold" nodeType="withEffect">
                                  <p:stCondLst>
                                    <p:cond delay="0"/>
                                  </p:stCondLst>
                                  <p:childTnLst>
                                    <p:animMotion origin="layout" path="M -2.73873E-6 -5.45989E-8 C 0.06145 0.06363 0.12291 0.12747 0.17995 0.16422 C 0.237 0.20097 0.31563 0.21105 0.3421 0.22029 " pathEditMode="relative" ptsTypes="aaA">
                                      <p:cBhvr>
                                        <p:cTn id="29" dur="2000" fill="hold"/>
                                        <p:tgtEl>
                                          <p:spTgt spid="25"/>
                                        </p:tgtEl>
                                        <p:attrNameLst>
                                          <p:attrName>ppt_x</p:attrName>
                                          <p:attrName>ppt_y</p:attrName>
                                        </p:attrNameLst>
                                      </p:cBhvr>
                                    </p:animMotion>
                                  </p:childTnLst>
                                </p:cTn>
                              </p:par>
                              <p:par>
                                <p:cTn id="30" presetID="9" presetClass="entr" presetSubtype="0" fill="hold" nodeType="with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dissolve">
                                      <p:cBhvr>
                                        <p:cTn id="32" dur="500"/>
                                        <p:tgtEl>
                                          <p:spTgt spid="50"/>
                                        </p:tgtEl>
                                      </p:cBhvr>
                                    </p:animEffect>
                                  </p:childTnLst>
                                </p:cTn>
                              </p:par>
                              <p:par>
                                <p:cTn id="33" presetID="9" presetClass="entr" presetSubtype="0" fill="hold" nodeType="withEffect">
                                  <p:stCondLst>
                                    <p:cond delay="0"/>
                                  </p:stCondLst>
                                  <p:childTnLst>
                                    <p:set>
                                      <p:cBhvr>
                                        <p:cTn id="34" dur="1" fill="hold">
                                          <p:stCondLst>
                                            <p:cond delay="0"/>
                                          </p:stCondLst>
                                        </p:cTn>
                                        <p:tgtEl>
                                          <p:spTgt spid="52"/>
                                        </p:tgtEl>
                                        <p:attrNameLst>
                                          <p:attrName>style.visibility</p:attrName>
                                        </p:attrNameLst>
                                      </p:cBhvr>
                                      <p:to>
                                        <p:strVal val="visible"/>
                                      </p:to>
                                    </p:set>
                                    <p:animEffect transition="in" filter="dissolve">
                                      <p:cBhvr>
                                        <p:cTn id="35" dur="500"/>
                                        <p:tgtEl>
                                          <p:spTgt spid="52"/>
                                        </p:tgtEl>
                                      </p:cBhvr>
                                    </p:animEffect>
                                  </p:childTnLst>
                                </p:cTn>
                              </p:par>
                              <p:par>
                                <p:cTn id="36" presetID="9" presetClass="entr" presetSubtype="0" fill="hold" nodeType="withEffect">
                                  <p:stCondLst>
                                    <p:cond delay="0"/>
                                  </p:stCondLst>
                                  <p:childTnLst>
                                    <p:set>
                                      <p:cBhvr>
                                        <p:cTn id="37" dur="1" fill="hold">
                                          <p:stCondLst>
                                            <p:cond delay="0"/>
                                          </p:stCondLst>
                                        </p:cTn>
                                        <p:tgtEl>
                                          <p:spTgt spid="63"/>
                                        </p:tgtEl>
                                        <p:attrNameLst>
                                          <p:attrName>style.visibility</p:attrName>
                                        </p:attrNameLst>
                                      </p:cBhvr>
                                      <p:to>
                                        <p:strVal val="visible"/>
                                      </p:to>
                                    </p:set>
                                    <p:animEffect transition="in" filter="dissolve">
                                      <p:cBhvr>
                                        <p:cTn id="38" dur="500"/>
                                        <p:tgtEl>
                                          <p:spTgt spid="63"/>
                                        </p:tgtEl>
                                      </p:cBhvr>
                                    </p:animEffect>
                                  </p:childTnLst>
                                </p:cTn>
                              </p:par>
                              <p:par>
                                <p:cTn id="39" presetID="9" presetClass="entr" presetSubtype="0" fill="hold" nodeType="withEffect">
                                  <p:stCondLst>
                                    <p:cond delay="0"/>
                                  </p:stCondLst>
                                  <p:childTnLst>
                                    <p:set>
                                      <p:cBhvr>
                                        <p:cTn id="40" dur="1" fill="hold">
                                          <p:stCondLst>
                                            <p:cond delay="0"/>
                                          </p:stCondLst>
                                        </p:cTn>
                                        <p:tgtEl>
                                          <p:spTgt spid="53"/>
                                        </p:tgtEl>
                                        <p:attrNameLst>
                                          <p:attrName>style.visibility</p:attrName>
                                        </p:attrNameLst>
                                      </p:cBhvr>
                                      <p:to>
                                        <p:strVal val="visible"/>
                                      </p:to>
                                    </p:set>
                                    <p:animEffect transition="in" filter="dissolve">
                                      <p:cBhvr>
                                        <p:cTn id="41" dur="500"/>
                                        <p:tgtEl>
                                          <p:spTgt spid="53"/>
                                        </p:tgtEl>
                                      </p:cBhvr>
                                    </p:animEffect>
                                  </p:childTnLst>
                                </p:cTn>
                              </p:par>
                            </p:childTnLst>
                          </p:cTn>
                        </p:par>
                        <p:par>
                          <p:cTn id="42" fill="hold">
                            <p:stCondLst>
                              <p:cond delay="2000"/>
                            </p:stCondLst>
                            <p:childTnLst>
                              <p:par>
                                <p:cTn id="43" presetID="1" presetClass="entr" presetSubtype="0" fill="hold" nodeType="afterEffect">
                                  <p:stCondLst>
                                    <p:cond delay="0"/>
                                  </p:stCondLst>
                                  <p:childTnLst>
                                    <p:set>
                                      <p:cBhvr>
                                        <p:cTn id="44" dur="1" fill="hold">
                                          <p:stCondLst>
                                            <p:cond delay="0"/>
                                          </p:stCondLst>
                                        </p:cTn>
                                        <p:tgtEl>
                                          <p:spTgt spid="6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8"/>
                                        </p:tgtEl>
                                        <p:attrNameLst>
                                          <p:attrName>style.visibility</p:attrName>
                                        </p:attrNameLst>
                                      </p:cBhvr>
                                      <p:to>
                                        <p:strVal val="visible"/>
                                      </p:to>
                                    </p:set>
                                  </p:childTnLst>
                                </p:cTn>
                              </p:par>
                              <p:par>
                                <p:cTn id="53" presetID="9" presetClass="exit" presetSubtype="0" fill="hold" grpId="1" nodeType="withEffect">
                                  <p:stCondLst>
                                    <p:cond delay="0"/>
                                  </p:stCondLst>
                                  <p:childTnLst>
                                    <p:animEffect transition="out" filter="dissolve">
                                      <p:cBhvr>
                                        <p:cTn id="54" dur="500"/>
                                        <p:tgtEl>
                                          <p:spTgt spid="19">
                                            <p:txEl>
                                              <p:pRg st="1" end="1"/>
                                            </p:txEl>
                                          </p:spTgt>
                                        </p:tgtEl>
                                      </p:cBhvr>
                                    </p:animEffect>
                                    <p:set>
                                      <p:cBhvr>
                                        <p:cTn id="55" dur="1" fill="hold">
                                          <p:stCondLst>
                                            <p:cond delay="499"/>
                                          </p:stCondLst>
                                        </p:cTn>
                                        <p:tgtEl>
                                          <p:spTgt spid="19">
                                            <p:txEl>
                                              <p:pRg st="1" end="1"/>
                                            </p:txEl>
                                          </p:spTgt>
                                        </p:tgtEl>
                                        <p:attrNameLst>
                                          <p:attrName>style.visibility</p:attrName>
                                        </p:attrNameLst>
                                      </p:cBhvr>
                                      <p:to>
                                        <p:strVal val="hidden"/>
                                      </p:to>
                                    </p:set>
                                  </p:childTnLst>
                                </p:cTn>
                              </p:par>
                            </p:childTnLst>
                          </p:cTn>
                        </p:par>
                        <p:par>
                          <p:cTn id="56" fill="hold">
                            <p:stCondLst>
                              <p:cond delay="500"/>
                            </p:stCondLst>
                            <p:childTnLst>
                              <p:par>
                                <p:cTn id="57" presetID="1"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9" presetClass="exit" presetSubtype="0" fill="hold" nodeType="clickEffect">
                                  <p:stCondLst>
                                    <p:cond delay="0"/>
                                  </p:stCondLst>
                                  <p:childTnLst>
                                    <p:animEffect transition="out" filter="dissolve">
                                      <p:cBhvr>
                                        <p:cTn id="78" dur="500"/>
                                        <p:tgtEl>
                                          <p:spTgt spid="38"/>
                                        </p:tgtEl>
                                      </p:cBhvr>
                                    </p:animEffect>
                                    <p:set>
                                      <p:cBhvr>
                                        <p:cTn id="79" dur="1" fill="hold">
                                          <p:stCondLst>
                                            <p:cond delay="499"/>
                                          </p:stCondLst>
                                        </p:cTn>
                                        <p:tgtEl>
                                          <p:spTgt spid="38"/>
                                        </p:tgtEl>
                                        <p:attrNameLst>
                                          <p:attrName>style.visibility</p:attrName>
                                        </p:attrNameLst>
                                      </p:cBhvr>
                                      <p:to>
                                        <p:strVal val="hidden"/>
                                      </p:to>
                                    </p:set>
                                  </p:childTnLst>
                                </p:cTn>
                              </p:par>
                              <p:par>
                                <p:cTn id="80" presetID="9" presetClass="exit" presetSubtype="0" fill="hold" nodeType="withEffect">
                                  <p:stCondLst>
                                    <p:cond delay="0"/>
                                  </p:stCondLst>
                                  <p:childTnLst>
                                    <p:animEffect transition="out" filter="dissolve">
                                      <p:cBhvr>
                                        <p:cTn id="81" dur="500"/>
                                        <p:tgtEl>
                                          <p:spTgt spid="34"/>
                                        </p:tgtEl>
                                      </p:cBhvr>
                                    </p:animEffect>
                                    <p:set>
                                      <p:cBhvr>
                                        <p:cTn id="82" dur="1" fill="hold">
                                          <p:stCondLst>
                                            <p:cond delay="499"/>
                                          </p:stCondLst>
                                        </p:cTn>
                                        <p:tgtEl>
                                          <p:spTgt spid="34"/>
                                        </p:tgtEl>
                                        <p:attrNameLst>
                                          <p:attrName>style.visibility</p:attrName>
                                        </p:attrNameLst>
                                      </p:cBhvr>
                                      <p:to>
                                        <p:strVal val="hidden"/>
                                      </p:to>
                                    </p:set>
                                  </p:childTnLst>
                                </p:cTn>
                              </p:par>
                              <p:par>
                                <p:cTn id="83" presetID="9" presetClass="exit" presetSubtype="0" fill="hold" nodeType="withEffect">
                                  <p:stCondLst>
                                    <p:cond delay="0"/>
                                  </p:stCondLst>
                                  <p:childTnLst>
                                    <p:animEffect transition="out" filter="dissolve">
                                      <p:cBhvr>
                                        <p:cTn id="84" dur="500"/>
                                        <p:tgtEl>
                                          <p:spTgt spid="35"/>
                                        </p:tgtEl>
                                      </p:cBhvr>
                                    </p:animEffect>
                                    <p:set>
                                      <p:cBhvr>
                                        <p:cTn id="85" dur="1" fill="hold">
                                          <p:stCondLst>
                                            <p:cond delay="499"/>
                                          </p:stCondLst>
                                        </p:cTn>
                                        <p:tgtEl>
                                          <p:spTgt spid="35"/>
                                        </p:tgtEl>
                                        <p:attrNameLst>
                                          <p:attrName>style.visibility</p:attrName>
                                        </p:attrNameLst>
                                      </p:cBhvr>
                                      <p:to>
                                        <p:strVal val="hidden"/>
                                      </p:to>
                                    </p:set>
                                  </p:childTnLst>
                                </p:cTn>
                              </p:par>
                              <p:par>
                                <p:cTn id="86" presetID="9" presetClass="exit" presetSubtype="0" fill="hold" nodeType="withEffect">
                                  <p:stCondLst>
                                    <p:cond delay="0"/>
                                  </p:stCondLst>
                                  <p:childTnLst>
                                    <p:animEffect transition="out" filter="dissolve">
                                      <p:cBhvr>
                                        <p:cTn id="87" dur="500"/>
                                        <p:tgtEl>
                                          <p:spTgt spid="36"/>
                                        </p:tgtEl>
                                      </p:cBhvr>
                                    </p:animEffect>
                                    <p:set>
                                      <p:cBhvr>
                                        <p:cTn id="88" dur="1" fill="hold">
                                          <p:stCondLst>
                                            <p:cond delay="499"/>
                                          </p:stCondLst>
                                        </p:cTn>
                                        <p:tgtEl>
                                          <p:spTgt spid="36"/>
                                        </p:tgtEl>
                                        <p:attrNameLst>
                                          <p:attrName>style.visibility</p:attrName>
                                        </p:attrNameLst>
                                      </p:cBhvr>
                                      <p:to>
                                        <p:strVal val="hidden"/>
                                      </p:to>
                                    </p:set>
                                  </p:childTnLst>
                                </p:cTn>
                              </p:par>
                              <p:par>
                                <p:cTn id="89" presetID="9" presetClass="exit" presetSubtype="0" fill="hold" nodeType="withEffect">
                                  <p:stCondLst>
                                    <p:cond delay="0"/>
                                  </p:stCondLst>
                                  <p:childTnLst>
                                    <p:animEffect transition="out" filter="dissolve">
                                      <p:cBhvr>
                                        <p:cTn id="90" dur="500"/>
                                        <p:tgtEl>
                                          <p:spTgt spid="37"/>
                                        </p:tgtEl>
                                      </p:cBhvr>
                                    </p:animEffect>
                                    <p:set>
                                      <p:cBhvr>
                                        <p:cTn id="91" dur="1" fill="hold">
                                          <p:stCondLst>
                                            <p:cond delay="499"/>
                                          </p:stCondLst>
                                        </p:cTn>
                                        <p:tgtEl>
                                          <p:spTgt spid="37"/>
                                        </p:tgtEl>
                                        <p:attrNameLst>
                                          <p:attrName>style.visibility</p:attrName>
                                        </p:attrNameLst>
                                      </p:cBhvr>
                                      <p:to>
                                        <p:strVal val="hidden"/>
                                      </p:to>
                                    </p:set>
                                  </p:childTnLst>
                                </p:cTn>
                              </p:par>
                              <p:par>
                                <p:cTn id="92" presetID="9" presetClass="exit" presetSubtype="0" fill="hold" grpId="1" nodeType="withEffect">
                                  <p:stCondLst>
                                    <p:cond delay="0"/>
                                  </p:stCondLst>
                                  <p:childTnLst>
                                    <p:animEffect transition="out" filter="dissolve">
                                      <p:cBhvr>
                                        <p:cTn id="93" dur="500"/>
                                        <p:tgtEl>
                                          <p:spTgt spid="33"/>
                                        </p:tgtEl>
                                      </p:cBhvr>
                                    </p:animEffect>
                                    <p:set>
                                      <p:cBhvr>
                                        <p:cTn id="94" dur="1" fill="hold">
                                          <p:stCondLst>
                                            <p:cond delay="499"/>
                                          </p:stCondLst>
                                        </p:cTn>
                                        <p:tgtEl>
                                          <p:spTgt spid="33"/>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9" presetClass="exit" presetSubtype="0" fill="hold" nodeType="clickEffect">
                                  <p:stCondLst>
                                    <p:cond delay="0"/>
                                  </p:stCondLst>
                                  <p:childTnLst>
                                    <p:animEffect transition="out" filter="dissolve">
                                      <p:cBhvr>
                                        <p:cTn id="98" dur="1000"/>
                                        <p:tgtEl>
                                          <p:spTgt spid="50"/>
                                        </p:tgtEl>
                                      </p:cBhvr>
                                    </p:animEffect>
                                    <p:set>
                                      <p:cBhvr>
                                        <p:cTn id="99" dur="1" fill="hold">
                                          <p:stCondLst>
                                            <p:cond delay="999"/>
                                          </p:stCondLst>
                                        </p:cTn>
                                        <p:tgtEl>
                                          <p:spTgt spid="50"/>
                                        </p:tgtEl>
                                        <p:attrNameLst>
                                          <p:attrName>style.visibility</p:attrName>
                                        </p:attrNameLst>
                                      </p:cBhvr>
                                      <p:to>
                                        <p:strVal val="hidden"/>
                                      </p:to>
                                    </p:set>
                                  </p:childTnLst>
                                </p:cTn>
                              </p:par>
                              <p:par>
                                <p:cTn id="100" presetID="9" presetClass="exit" presetSubtype="0" fill="hold" nodeType="withEffect">
                                  <p:stCondLst>
                                    <p:cond delay="0"/>
                                  </p:stCondLst>
                                  <p:childTnLst>
                                    <p:animEffect transition="out" filter="dissolve">
                                      <p:cBhvr>
                                        <p:cTn id="101" dur="1000"/>
                                        <p:tgtEl>
                                          <p:spTgt spid="63"/>
                                        </p:tgtEl>
                                      </p:cBhvr>
                                    </p:animEffect>
                                    <p:set>
                                      <p:cBhvr>
                                        <p:cTn id="102" dur="1" fill="hold">
                                          <p:stCondLst>
                                            <p:cond delay="999"/>
                                          </p:stCondLst>
                                        </p:cTn>
                                        <p:tgtEl>
                                          <p:spTgt spid="63"/>
                                        </p:tgtEl>
                                        <p:attrNameLst>
                                          <p:attrName>style.visibility</p:attrName>
                                        </p:attrNameLst>
                                      </p:cBhvr>
                                      <p:to>
                                        <p:strVal val="hidden"/>
                                      </p:to>
                                    </p:set>
                                  </p:childTnLst>
                                </p:cTn>
                              </p:par>
                              <p:par>
                                <p:cTn id="103" presetID="9" presetClass="exit" presetSubtype="0" fill="hold" nodeType="withEffect">
                                  <p:stCondLst>
                                    <p:cond delay="0"/>
                                  </p:stCondLst>
                                  <p:childTnLst>
                                    <p:animEffect transition="out" filter="dissolve">
                                      <p:cBhvr>
                                        <p:cTn id="104" dur="1000"/>
                                        <p:tgtEl>
                                          <p:spTgt spid="52"/>
                                        </p:tgtEl>
                                      </p:cBhvr>
                                    </p:animEffect>
                                    <p:set>
                                      <p:cBhvr>
                                        <p:cTn id="105" dur="1" fill="hold">
                                          <p:stCondLst>
                                            <p:cond delay="999"/>
                                          </p:stCondLst>
                                        </p:cTn>
                                        <p:tgtEl>
                                          <p:spTgt spid="52"/>
                                        </p:tgtEl>
                                        <p:attrNameLst>
                                          <p:attrName>style.visibility</p:attrName>
                                        </p:attrNameLst>
                                      </p:cBhvr>
                                      <p:to>
                                        <p:strVal val="hidden"/>
                                      </p:to>
                                    </p:set>
                                  </p:childTnLst>
                                </p:cTn>
                              </p:par>
                              <p:par>
                                <p:cTn id="106" presetID="9" presetClass="exit" presetSubtype="0" fill="hold" nodeType="withEffect">
                                  <p:stCondLst>
                                    <p:cond delay="0"/>
                                  </p:stCondLst>
                                  <p:childTnLst>
                                    <p:animEffect transition="out" filter="dissolve">
                                      <p:cBhvr>
                                        <p:cTn id="107" dur="1000"/>
                                        <p:tgtEl>
                                          <p:spTgt spid="53"/>
                                        </p:tgtEl>
                                      </p:cBhvr>
                                    </p:animEffect>
                                    <p:set>
                                      <p:cBhvr>
                                        <p:cTn id="108" dur="1" fill="hold">
                                          <p:stCondLst>
                                            <p:cond delay="999"/>
                                          </p:stCondLst>
                                        </p:cTn>
                                        <p:tgtEl>
                                          <p:spTgt spid="53"/>
                                        </p:tgtEl>
                                        <p:attrNameLst>
                                          <p:attrName>style.visibility</p:attrName>
                                        </p:attrNameLst>
                                      </p:cBhvr>
                                      <p:to>
                                        <p:strVal val="hidden"/>
                                      </p:to>
                                    </p:set>
                                  </p:childTnLst>
                                </p:cTn>
                              </p:par>
                              <p:par>
                                <p:cTn id="109" presetID="9" presetClass="exit" presetSubtype="0" fill="hold" nodeType="withEffect">
                                  <p:stCondLst>
                                    <p:cond delay="0"/>
                                  </p:stCondLst>
                                  <p:childTnLst>
                                    <p:animEffect transition="out" filter="dissolve">
                                      <p:cBhvr>
                                        <p:cTn id="110" dur="500"/>
                                        <p:tgtEl>
                                          <p:spTgt spid="69"/>
                                        </p:tgtEl>
                                      </p:cBhvr>
                                    </p:animEffect>
                                    <p:set>
                                      <p:cBhvr>
                                        <p:cTn id="111" dur="1" fill="hold">
                                          <p:stCondLst>
                                            <p:cond delay="499"/>
                                          </p:stCondLst>
                                        </p:cTn>
                                        <p:tgtEl>
                                          <p:spTgt spid="69"/>
                                        </p:tgtEl>
                                        <p:attrNameLst>
                                          <p:attrName>style.visibility</p:attrName>
                                        </p:attrNameLst>
                                      </p:cBhvr>
                                      <p:to>
                                        <p:strVal val="hidden"/>
                                      </p:to>
                                    </p:set>
                                  </p:childTnLst>
                                </p:cTn>
                              </p:par>
                              <p:par>
                                <p:cTn id="112" presetID="9" presetClass="exit" presetSubtype="0" fill="hold" grpId="1" nodeType="withEffect">
                                  <p:stCondLst>
                                    <p:cond delay="0"/>
                                  </p:stCondLst>
                                  <p:childTnLst>
                                    <p:animEffect transition="out" filter="dissolve">
                                      <p:cBhvr>
                                        <p:cTn id="113" dur="500"/>
                                        <p:tgtEl>
                                          <p:spTgt spid="71"/>
                                        </p:tgtEl>
                                      </p:cBhvr>
                                    </p:animEffect>
                                    <p:set>
                                      <p:cBhvr>
                                        <p:cTn id="114" dur="1" fill="hold">
                                          <p:stCondLst>
                                            <p:cond delay="499"/>
                                          </p:stCondLst>
                                        </p:cTn>
                                        <p:tgtEl>
                                          <p:spTgt spid="71"/>
                                        </p:tgtEl>
                                        <p:attrNameLst>
                                          <p:attrName>style.visibility</p:attrName>
                                        </p:attrNameLst>
                                      </p:cBhvr>
                                      <p:to>
                                        <p:strVal val="hidden"/>
                                      </p:to>
                                    </p:set>
                                  </p:childTnLst>
                                </p:cTn>
                              </p:par>
                              <p:par>
                                <p:cTn id="115" presetID="9" presetClass="exit" presetSubtype="0" fill="hold" nodeType="withEffect">
                                  <p:stCondLst>
                                    <p:cond delay="0"/>
                                  </p:stCondLst>
                                  <p:childTnLst>
                                    <p:animEffect transition="out" filter="dissolve">
                                      <p:cBhvr>
                                        <p:cTn id="116" dur="500"/>
                                        <p:tgtEl>
                                          <p:spTgt spid="29"/>
                                        </p:tgtEl>
                                      </p:cBhvr>
                                    </p:animEffect>
                                    <p:set>
                                      <p:cBhvr>
                                        <p:cTn id="117" dur="1" fill="hold">
                                          <p:stCondLst>
                                            <p:cond delay="499"/>
                                          </p:stCondLst>
                                        </p:cTn>
                                        <p:tgtEl>
                                          <p:spTgt spid="29"/>
                                        </p:tgtEl>
                                        <p:attrNameLst>
                                          <p:attrName>style.visibility</p:attrName>
                                        </p:attrNameLst>
                                      </p:cBhvr>
                                      <p:to>
                                        <p:strVal val="hidden"/>
                                      </p:to>
                                    </p:set>
                                  </p:childTnLst>
                                </p:cTn>
                              </p:par>
                              <p:par>
                                <p:cTn id="118" presetID="9" presetClass="exit" presetSubtype="0" fill="hold" nodeType="withEffect">
                                  <p:stCondLst>
                                    <p:cond delay="0"/>
                                  </p:stCondLst>
                                  <p:childTnLst>
                                    <p:animEffect transition="out" filter="dissolve">
                                      <p:cBhvr>
                                        <p:cTn id="119" dur="500"/>
                                        <p:tgtEl>
                                          <p:spTgt spid="27"/>
                                        </p:tgtEl>
                                      </p:cBhvr>
                                    </p:animEffect>
                                    <p:set>
                                      <p:cBhvr>
                                        <p:cTn id="120" dur="1" fill="hold">
                                          <p:stCondLst>
                                            <p:cond delay="499"/>
                                          </p:stCondLst>
                                        </p:cTn>
                                        <p:tgtEl>
                                          <p:spTgt spid="27"/>
                                        </p:tgtEl>
                                        <p:attrNameLst>
                                          <p:attrName>style.visibility</p:attrName>
                                        </p:attrNameLst>
                                      </p:cBhvr>
                                      <p:to>
                                        <p:strVal val="hidden"/>
                                      </p:to>
                                    </p:set>
                                  </p:childTnLst>
                                </p:cTn>
                              </p:par>
                              <p:par>
                                <p:cTn id="121" presetID="9" presetClass="exit" presetSubtype="0" fill="hold" nodeType="withEffect">
                                  <p:stCondLst>
                                    <p:cond delay="0"/>
                                  </p:stCondLst>
                                  <p:childTnLst>
                                    <p:animEffect transition="out" filter="dissolve">
                                      <p:cBhvr>
                                        <p:cTn id="122" dur="500"/>
                                        <p:tgtEl>
                                          <p:spTgt spid="28"/>
                                        </p:tgtEl>
                                      </p:cBhvr>
                                    </p:animEffect>
                                    <p:set>
                                      <p:cBhvr>
                                        <p:cTn id="123" dur="1" fill="hold">
                                          <p:stCondLst>
                                            <p:cond delay="499"/>
                                          </p:stCondLst>
                                        </p:cTn>
                                        <p:tgtEl>
                                          <p:spTgt spid="28"/>
                                        </p:tgtEl>
                                        <p:attrNameLst>
                                          <p:attrName>style.visibility</p:attrName>
                                        </p:attrNameLst>
                                      </p:cBhvr>
                                      <p:to>
                                        <p:strVal val="hidden"/>
                                      </p:to>
                                    </p:set>
                                  </p:childTnLst>
                                </p:cTn>
                              </p:par>
                              <p:par>
                                <p:cTn id="124" presetID="9" presetClass="exit" presetSubtype="0" fill="hold" nodeType="withEffect">
                                  <p:stCondLst>
                                    <p:cond delay="0"/>
                                  </p:stCondLst>
                                  <p:childTnLst>
                                    <p:animEffect transition="out" filter="dissolve">
                                      <p:cBhvr>
                                        <p:cTn id="125" dur="500"/>
                                        <p:tgtEl>
                                          <p:spTgt spid="25"/>
                                        </p:tgtEl>
                                      </p:cBhvr>
                                    </p:animEffect>
                                    <p:set>
                                      <p:cBhvr>
                                        <p:cTn id="126" dur="1" fill="hold">
                                          <p:stCondLst>
                                            <p:cond delay="499"/>
                                          </p:stCondLst>
                                        </p:cTn>
                                        <p:tgtEl>
                                          <p:spTgt spid="25"/>
                                        </p:tgtEl>
                                        <p:attrNameLst>
                                          <p:attrName>style.visibility</p:attrName>
                                        </p:attrNameLst>
                                      </p:cBhvr>
                                      <p:to>
                                        <p:strVal val="hidden"/>
                                      </p:to>
                                    </p:set>
                                  </p:childTnLst>
                                </p:cTn>
                              </p:par>
                            </p:childTnLst>
                          </p:cTn>
                        </p:par>
                        <p:par>
                          <p:cTn id="127" fill="hold">
                            <p:stCondLst>
                              <p:cond delay="1000"/>
                            </p:stCondLst>
                            <p:childTnLst>
                              <p:par>
                                <p:cTn id="128" presetID="1" presetClass="entr" presetSubtype="0" fill="hold" grpId="0" nodeType="afterEffect">
                                  <p:stCondLst>
                                    <p:cond delay="0"/>
                                  </p:stCondLst>
                                  <p:childTnLst>
                                    <p:set>
                                      <p:cBhvr>
                                        <p:cTn id="129" dur="1" fill="hold">
                                          <p:stCondLst>
                                            <p:cond delay="0"/>
                                          </p:stCondLst>
                                        </p:cTn>
                                        <p:tgtEl>
                                          <p:spTgt spid="31"/>
                                        </p:tgtEl>
                                        <p:attrNameLst>
                                          <p:attrName>style.visibility</p:attrName>
                                        </p:attrNameLst>
                                      </p:cBhvr>
                                      <p:to>
                                        <p:strVal val="visible"/>
                                      </p:to>
                                    </p:set>
                                  </p:childTnLst>
                                </p:cTn>
                              </p:par>
                            </p:childTnLst>
                          </p:cTn>
                        </p:par>
                      </p:childTnLst>
                    </p:cTn>
                  </p:par>
                  <p:par>
                    <p:cTn id="130" fill="hold">
                      <p:stCondLst>
                        <p:cond delay="indefinite"/>
                      </p:stCondLst>
                      <p:childTnLst>
                        <p:par>
                          <p:cTn id="131" fill="hold">
                            <p:stCondLst>
                              <p:cond delay="0"/>
                            </p:stCondLst>
                            <p:childTnLst>
                              <p:par>
                                <p:cTn id="132" presetID="9" presetClass="exit" presetSubtype="0" fill="hold" grpId="1" nodeType="clickEffect">
                                  <p:stCondLst>
                                    <p:cond delay="0"/>
                                  </p:stCondLst>
                                  <p:childTnLst>
                                    <p:animEffect transition="out" filter="dissolve">
                                      <p:cBhvr>
                                        <p:cTn id="133" dur="500"/>
                                        <p:tgtEl>
                                          <p:spTgt spid="31"/>
                                        </p:tgtEl>
                                      </p:cBhvr>
                                    </p:animEffect>
                                    <p:set>
                                      <p:cBhvr>
                                        <p:cTn id="134" dur="1" fill="hold">
                                          <p:stCondLst>
                                            <p:cond delay="499"/>
                                          </p:stCondLst>
                                        </p:cTn>
                                        <p:tgtEl>
                                          <p:spTgt spid="31"/>
                                        </p:tgtEl>
                                        <p:attrNameLst>
                                          <p:attrName>style.visibility</p:attrName>
                                        </p:attrNameLst>
                                      </p:cBhvr>
                                      <p:to>
                                        <p:strVal val="hidden"/>
                                      </p:to>
                                    </p:set>
                                  </p:childTnLst>
                                </p:cTn>
                              </p:par>
                            </p:childTnLst>
                          </p:cTn>
                        </p:par>
                        <p:par>
                          <p:cTn id="135" fill="hold">
                            <p:stCondLst>
                              <p:cond delay="500"/>
                            </p:stCondLst>
                            <p:childTnLst>
                              <p:par>
                                <p:cTn id="136" presetID="1" presetClass="entr" presetSubtype="0" fill="hold" grpId="0" nodeType="afterEffect">
                                  <p:stCondLst>
                                    <p:cond delay="0"/>
                                  </p:stCondLst>
                                  <p:childTnLst>
                                    <p:set>
                                      <p:cBhvr>
                                        <p:cTn id="137"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0" grpId="1"/>
      <p:bldP spid="31" grpId="0"/>
      <p:bldP spid="31" grpId="1"/>
      <p:bldP spid="33" grpId="0"/>
      <p:bldP spid="33" grpId="1"/>
      <p:bldP spid="39" grpId="0"/>
      <p:bldP spid="19" grpId="0" build="p"/>
      <p:bldP spid="19" grpId="1" build="p"/>
      <p:bldP spid="71" grpId="0"/>
      <p:bldP spid="71" grpId="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1|0.9|0.8|1.1|1|2.9|7.9"/>
</p:tagLst>
</file>

<file path=ppt/tags/tag2.xml><?xml version="1.0" encoding="utf-8"?>
<p:tagLst xmlns:a="http://schemas.openxmlformats.org/drawingml/2006/main" xmlns:r="http://schemas.openxmlformats.org/officeDocument/2006/relationships" xmlns:p="http://schemas.openxmlformats.org/presentationml/2006/main">
  <p:tag name="TIMING" val="|6.4|19.4|13.6|11.9"/>
</p:tagLst>
</file>

<file path=ppt/tags/tag3.xml><?xml version="1.0" encoding="utf-8"?>
<p:tagLst xmlns:a="http://schemas.openxmlformats.org/drawingml/2006/main" xmlns:r="http://schemas.openxmlformats.org/officeDocument/2006/relationships" xmlns:p="http://schemas.openxmlformats.org/presentationml/2006/main">
  <p:tag name="TIMING" val="|13.5|10.5|5.5|39|4.1|23|9.4"/>
</p:tagLst>
</file>

<file path=ppt/tags/tag4.xml><?xml version="1.0" encoding="utf-8"?>
<p:tagLst xmlns:a="http://schemas.openxmlformats.org/drawingml/2006/main" xmlns:r="http://schemas.openxmlformats.org/officeDocument/2006/relationships" xmlns:p="http://schemas.openxmlformats.org/presentationml/2006/main">
  <p:tag name="TIMING" val="|17|1.2|8.3|0.5|0.7|0.5|1.3|4.9|3.9|4.4"/>
</p:tagLst>
</file>

<file path=ppt/tags/tag5.xml><?xml version="1.0" encoding="utf-8"?>
<p:tagLst xmlns:a="http://schemas.openxmlformats.org/drawingml/2006/main" xmlns:r="http://schemas.openxmlformats.org/officeDocument/2006/relationships" xmlns:p="http://schemas.openxmlformats.org/presentationml/2006/main">
  <p:tag name="TIMING" val="|5.8|7.8|32.1"/>
</p:tagLst>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DejaVu LGC Sans"/>
        <a:cs typeface="DejaVu LGC Sans"/>
      </a:majorFont>
      <a:minorFont>
        <a:latin typeface="Arial"/>
        <a:ea typeface="DejaVu LGC Sans"/>
        <a:cs typeface="DejaVu LGC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62000"/>
          </a:lnSpc>
          <a:spcBef>
            <a:spcPct val="0"/>
          </a:spcBef>
          <a:spcAft>
            <a:spcPct val="0"/>
          </a:spcAft>
          <a:buClr>
            <a:srgbClr val="000000"/>
          </a:buClr>
          <a:buSzPct val="45000"/>
          <a:buFont typeface="Wingdings" charset="2"/>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62000"/>
          </a:lnSpc>
          <a:spcBef>
            <a:spcPct val="0"/>
          </a:spcBef>
          <a:spcAft>
            <a:spcPct val="0"/>
          </a:spcAft>
          <a:buClr>
            <a:srgbClr val="000000"/>
          </a:buClr>
          <a:buSzPct val="45000"/>
          <a:buFont typeface="Wingdings" charset="2"/>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1843</TotalTime>
  <Words>964</Words>
  <PresentationFormat>Custom</PresentationFormat>
  <Paragraphs>203</Paragraphs>
  <Slides>18</Slides>
  <Notes>15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Adding the Easy Button to the Cloud with SnowFlock and MPI</vt:lpstr>
      <vt:lpstr>Cloud Computing = 7th Heaven?</vt:lpstr>
      <vt:lpstr>Or just another circle of Hell?</vt:lpstr>
      <vt:lpstr>MPI on Static Cluster</vt:lpstr>
      <vt:lpstr>A Solution: SnowFlock + MPI</vt:lpstr>
      <vt:lpstr>Advantages</vt:lpstr>
      <vt:lpstr>SnowFlock Cloning Overview</vt:lpstr>
      <vt:lpstr>Cloning – Some Detail</vt:lpstr>
      <vt:lpstr>Naïve SnowFlock + MPI</vt:lpstr>
      <vt:lpstr>SnowFlock-Aware MPI</vt:lpstr>
      <vt:lpstr>SnowFlock-Aware MPI</vt:lpstr>
      <vt:lpstr>Experimental Evaluation</vt:lpstr>
      <vt:lpstr>Results I</vt:lpstr>
      <vt:lpstr>Results II</vt:lpstr>
      <vt:lpstr>Results III</vt:lpstr>
      <vt:lpstr>Future Work</vt:lpstr>
      <vt:lpstr>Conclusion</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Adding the Easy Button to the Cloud with SnowFlock and MPI</dc:title>
  <dc:creator>root</dc:creator>
  <cp:lastModifiedBy>Philip Patchin</cp:lastModifiedBy>
  <cp:revision>166</cp:revision>
  <dcterms:modified xsi:type="dcterms:W3CDTF">2009-03-31T08:11:51Z</dcterms:modified>
</cp:coreProperties>
</file>